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2" r:id="rId1"/>
  </p:sldMasterIdLst>
  <p:notesMasterIdLst>
    <p:notesMasterId r:id="rId34"/>
  </p:notesMasterIdLst>
  <p:sldIdLst>
    <p:sldId id="393" r:id="rId2"/>
    <p:sldId id="343" r:id="rId3"/>
    <p:sldId id="344" r:id="rId4"/>
    <p:sldId id="382" r:id="rId5"/>
    <p:sldId id="346" r:id="rId6"/>
    <p:sldId id="347" r:id="rId7"/>
    <p:sldId id="385" r:id="rId8"/>
    <p:sldId id="348" r:id="rId9"/>
    <p:sldId id="388" r:id="rId10"/>
    <p:sldId id="390" r:id="rId11"/>
    <p:sldId id="352" r:id="rId12"/>
    <p:sldId id="353" r:id="rId13"/>
    <p:sldId id="392" r:id="rId14"/>
    <p:sldId id="355" r:id="rId15"/>
    <p:sldId id="356" r:id="rId16"/>
    <p:sldId id="357" r:id="rId17"/>
    <p:sldId id="358" r:id="rId18"/>
    <p:sldId id="359" r:id="rId19"/>
    <p:sldId id="360" r:id="rId20"/>
    <p:sldId id="391" r:id="rId21"/>
    <p:sldId id="379" r:id="rId22"/>
    <p:sldId id="386" r:id="rId23"/>
    <p:sldId id="363" r:id="rId24"/>
    <p:sldId id="364" r:id="rId25"/>
    <p:sldId id="365" r:id="rId26"/>
    <p:sldId id="366" r:id="rId27"/>
    <p:sldId id="367" r:id="rId28"/>
    <p:sldId id="362" r:id="rId29"/>
    <p:sldId id="368" r:id="rId30"/>
    <p:sldId id="369" r:id="rId31"/>
    <p:sldId id="370" r:id="rId32"/>
    <p:sldId id="371" r:id="rId3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nonymous" initials="" lastIdx="4" clrIdx="0"/>
  <p:cmAuthor id="1" name="Robin Heyden" initials="" lastIdx="33" clrIdx="1"/>
  <p:cmAuthor id="2" name="Penny Mills" initials="" lastIdx="18" clrIdx="2"/>
  <p:cmAuthor id="3" name="C Cunningham" initials="" lastIdx="14" clrIdx="3"/>
  <p:cmAuthor id="4" name="Robin Heyden" initials="RH" lastIdx="0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D"/>
    <a:srgbClr val="000080"/>
    <a:srgbClr val="804000"/>
    <a:srgbClr val="E45B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90" autoAdjust="0"/>
    <p:restoredTop sz="84654" autoAdjust="0"/>
  </p:normalViewPr>
  <p:slideViewPr>
    <p:cSldViewPr snapToGrid="0" snapToObjects="1">
      <p:cViewPr varScale="1">
        <p:scale>
          <a:sx n="97" d="100"/>
          <a:sy n="97" d="100"/>
        </p:scale>
        <p:origin x="2118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68" d="100"/>
          <a:sy n="68" d="100"/>
        </p:scale>
        <p:origin x="3101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3" dt="2016-10-12T16:33:11.178" idx="2">
    <p:pos x="6000" y="0"/>
    <p:text>2nd bullet should read "medications to treat opioid use disorders are clinical and cost-effective interventions"</p:text>
  </p:cm>
  <p:cm authorId="1" dt="2016-10-12T16:33:11.178" idx="5">
    <p:pos x="6000" y="100"/>
    <p:text>Change made. That sentence is now in slide 11.</p:tex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10-12T16:33:11.178" idx="30">
    <p:pos x="6000" y="100"/>
    <p:text>Change made.</p:text>
  </p:cm>
  <p:cm authorId="2" dt="2016-10-12T16:33:11.178" idx="16">
    <p:pos x="6000" y="0"/>
    <p:text>4th bullet - since recommendation is at least 30 days should it read "&lt;=30"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8B2FDB-2204-724F-AC49-3ADD136F413E}" type="datetimeFigureOut">
              <a:rPr lang="en-US" smtClean="0"/>
              <a:pPr/>
              <a:t>10/20/2016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B8B99F-D736-994F-A448-BD51492227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2114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17378464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endParaRPr lang="en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82689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608257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dirty="0"/>
              <a:t>This one has built-in animation.  Ok?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142809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3010379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3" name="Shape 1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210340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9" name="Shape 1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38393449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5" name="Shape 1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182605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1" name="Shape 1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236436001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lang="en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014471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lang="en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27927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35218190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1605510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5" name="Shape 2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endParaRPr lang="en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65158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1" name="Shape 2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5143770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6" name="Shape 2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384201876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22" name="Shape 2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Photo: patient face in pain</a:t>
            </a:r>
          </a:p>
        </p:txBody>
      </p:sp>
    </p:spTree>
    <p:extLst>
      <p:ext uri="{BB962C8B-B14F-4D97-AF65-F5344CB8AC3E}">
        <p14:creationId xmlns:p14="http://schemas.microsoft.com/office/powerpoint/2010/main" val="414356044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28" name="Shape 2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278854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9" name="Shape 1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122905971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34" name="Shape 2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279359882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40" name="Shape 2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2177031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46" name="Shape 2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24709310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6575097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52" name="Shape 2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849456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39752981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692009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091236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endParaRPr lang="en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32895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dirty="0"/>
              <a:t>This one has built-in animation.  Ok?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37811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endParaRPr lang="en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5437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Document 6"/>
          <p:cNvSpPr/>
          <p:nvPr/>
        </p:nvSpPr>
        <p:spPr>
          <a:xfrm rot="10800000">
            <a:off x="1" y="1520733"/>
            <a:ext cx="9144000" cy="3435579"/>
          </a:xfrm>
          <a:custGeom>
            <a:avLst/>
            <a:gdLst>
              <a:gd name="connsiteX0" fmla="*/ 0 w 21600"/>
              <a:gd name="connsiteY0" fmla="*/ 0 h 18805"/>
              <a:gd name="connsiteX1" fmla="*/ 21600 w 21600"/>
              <a:gd name="connsiteY1" fmla="*/ 0 h 18805"/>
              <a:gd name="connsiteX2" fmla="*/ 21600 w 21600"/>
              <a:gd name="connsiteY2" fmla="*/ 17322 h 18805"/>
              <a:gd name="connsiteX3" fmla="*/ 0 w 21600"/>
              <a:gd name="connsiteY3" fmla="*/ 18805 h 18805"/>
              <a:gd name="connsiteX4" fmla="*/ 0 w 21600"/>
              <a:gd name="connsiteY4" fmla="*/ 0 h 18805"/>
              <a:gd name="connsiteX0" fmla="*/ 0 w 21600"/>
              <a:gd name="connsiteY0" fmla="*/ 0 h 18805"/>
              <a:gd name="connsiteX1" fmla="*/ 21600 w 21600"/>
              <a:gd name="connsiteY1" fmla="*/ 0 h 18805"/>
              <a:gd name="connsiteX2" fmla="*/ 21600 w 21600"/>
              <a:gd name="connsiteY2" fmla="*/ 17322 h 18805"/>
              <a:gd name="connsiteX3" fmla="*/ 0 w 21600"/>
              <a:gd name="connsiteY3" fmla="*/ 18805 h 18805"/>
              <a:gd name="connsiteX4" fmla="*/ 0 w 21600"/>
              <a:gd name="connsiteY4" fmla="*/ 0 h 18805"/>
              <a:gd name="connsiteX0" fmla="*/ 0 w 21600"/>
              <a:gd name="connsiteY0" fmla="*/ 0 h 18916"/>
              <a:gd name="connsiteX1" fmla="*/ 21600 w 21600"/>
              <a:gd name="connsiteY1" fmla="*/ 0 h 18916"/>
              <a:gd name="connsiteX2" fmla="*/ 21600 w 21600"/>
              <a:gd name="connsiteY2" fmla="*/ 17322 h 18916"/>
              <a:gd name="connsiteX3" fmla="*/ 0 w 21600"/>
              <a:gd name="connsiteY3" fmla="*/ 18916 h 18916"/>
              <a:gd name="connsiteX4" fmla="*/ 0 w 21600"/>
              <a:gd name="connsiteY4" fmla="*/ 0 h 18916"/>
              <a:gd name="connsiteX0" fmla="*/ 0 w 21600"/>
              <a:gd name="connsiteY0" fmla="*/ 0 h 18916"/>
              <a:gd name="connsiteX1" fmla="*/ 21600 w 21600"/>
              <a:gd name="connsiteY1" fmla="*/ 0 h 18916"/>
              <a:gd name="connsiteX2" fmla="*/ 21600 w 21600"/>
              <a:gd name="connsiteY2" fmla="*/ 17322 h 18916"/>
              <a:gd name="connsiteX3" fmla="*/ 0 w 21600"/>
              <a:gd name="connsiteY3" fmla="*/ 18916 h 18916"/>
              <a:gd name="connsiteX4" fmla="*/ 0 w 21600"/>
              <a:gd name="connsiteY4" fmla="*/ 0 h 18916"/>
              <a:gd name="connsiteX0" fmla="*/ 0 w 21600"/>
              <a:gd name="connsiteY0" fmla="*/ 0 h 18916"/>
              <a:gd name="connsiteX1" fmla="*/ 21600 w 21600"/>
              <a:gd name="connsiteY1" fmla="*/ 0 h 18916"/>
              <a:gd name="connsiteX2" fmla="*/ 21600 w 21600"/>
              <a:gd name="connsiteY2" fmla="*/ 17322 h 18916"/>
              <a:gd name="connsiteX3" fmla="*/ 0 w 21600"/>
              <a:gd name="connsiteY3" fmla="*/ 18916 h 18916"/>
              <a:gd name="connsiteX4" fmla="*/ 0 w 21600"/>
              <a:gd name="connsiteY4" fmla="*/ 0 h 18916"/>
              <a:gd name="connsiteX0" fmla="*/ 0 w 21600"/>
              <a:gd name="connsiteY0" fmla="*/ 0 h 19355"/>
              <a:gd name="connsiteX1" fmla="*/ 21600 w 21600"/>
              <a:gd name="connsiteY1" fmla="*/ 0 h 19355"/>
              <a:gd name="connsiteX2" fmla="*/ 21600 w 21600"/>
              <a:gd name="connsiteY2" fmla="*/ 17322 h 19355"/>
              <a:gd name="connsiteX3" fmla="*/ 0 w 21600"/>
              <a:gd name="connsiteY3" fmla="*/ 19355 h 19355"/>
              <a:gd name="connsiteX4" fmla="*/ 0 w 21600"/>
              <a:gd name="connsiteY4" fmla="*/ 0 h 19355"/>
              <a:gd name="connsiteX0" fmla="*/ 0 w 21600"/>
              <a:gd name="connsiteY0" fmla="*/ 0 h 19355"/>
              <a:gd name="connsiteX1" fmla="*/ 21600 w 21600"/>
              <a:gd name="connsiteY1" fmla="*/ 0 h 19355"/>
              <a:gd name="connsiteX2" fmla="*/ 21600 w 21600"/>
              <a:gd name="connsiteY2" fmla="*/ 17322 h 19355"/>
              <a:gd name="connsiteX3" fmla="*/ 0 w 21600"/>
              <a:gd name="connsiteY3" fmla="*/ 19355 h 19355"/>
              <a:gd name="connsiteX4" fmla="*/ 0 w 21600"/>
              <a:gd name="connsiteY4" fmla="*/ 0 h 19355"/>
              <a:gd name="connsiteX0" fmla="*/ 0 w 21600"/>
              <a:gd name="connsiteY0" fmla="*/ 0 h 19794"/>
              <a:gd name="connsiteX1" fmla="*/ 21600 w 21600"/>
              <a:gd name="connsiteY1" fmla="*/ 0 h 19794"/>
              <a:gd name="connsiteX2" fmla="*/ 21600 w 21600"/>
              <a:gd name="connsiteY2" fmla="*/ 17322 h 19794"/>
              <a:gd name="connsiteX3" fmla="*/ 0 w 21600"/>
              <a:gd name="connsiteY3" fmla="*/ 19794 h 19794"/>
              <a:gd name="connsiteX4" fmla="*/ 0 w 21600"/>
              <a:gd name="connsiteY4" fmla="*/ 0 h 19794"/>
              <a:gd name="connsiteX0" fmla="*/ 0 w 21600"/>
              <a:gd name="connsiteY0" fmla="*/ 0 h 19794"/>
              <a:gd name="connsiteX1" fmla="*/ 21600 w 21600"/>
              <a:gd name="connsiteY1" fmla="*/ 0 h 19794"/>
              <a:gd name="connsiteX2" fmla="*/ 21600 w 21600"/>
              <a:gd name="connsiteY2" fmla="*/ 17322 h 19794"/>
              <a:gd name="connsiteX3" fmla="*/ 0 w 21600"/>
              <a:gd name="connsiteY3" fmla="*/ 19794 h 19794"/>
              <a:gd name="connsiteX4" fmla="*/ 0 w 21600"/>
              <a:gd name="connsiteY4" fmla="*/ 0 h 19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19794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0800" y="17322"/>
                  <a:pt x="7466" y="25350"/>
                  <a:pt x="0" y="19794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bg2">
                  <a:tint val="28000"/>
                  <a:satMod val="2000000"/>
                  <a:alpha val="30000"/>
                </a:schemeClr>
              </a:gs>
              <a:gs pos="35000">
                <a:schemeClr val="bg2">
                  <a:shade val="100000"/>
                  <a:satMod val="600000"/>
                  <a:alpha val="0"/>
                </a:schemeClr>
              </a:gs>
            </a:gsLst>
            <a:lin ang="5400000" scaled="1"/>
          </a:gradFill>
          <a:ln w="317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350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02920" y="2775745"/>
            <a:ext cx="8229600" cy="2167128"/>
          </a:xfrm>
          <a:effectLst/>
        </p:spPr>
        <p:txBody>
          <a:bodyPr tIns="0" bIns="0" anchor="t"/>
          <a:lstStyle>
            <a:lvl1pPr>
              <a:defRPr sz="3750" cap="all" baseline="0"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00064" y="1559720"/>
            <a:ext cx="5105400" cy="1219200"/>
          </a:xfrm>
        </p:spPr>
        <p:txBody>
          <a:bodyPr lIns="0" tIns="0" rIns="0" bIns="0" anchor="b"/>
          <a:lstStyle>
            <a:lvl1pPr marL="0" indent="0" algn="l">
              <a:buNone/>
              <a:defRPr sz="1425">
                <a:solidFill>
                  <a:schemeClr val="tx1"/>
                </a:solidFill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48DAE-BFBB-462F-BB72-B5CE1AF4AF28}" type="datetimeFigureOut">
              <a:rPr lang="en-US" smtClean="0"/>
              <a:pPr/>
              <a:t>10/20/2016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CB6F5-83BF-4EE6-A8A0-7837C78D3C2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6273800"/>
            <a:ext cx="9144000" cy="59637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5464" y="6313764"/>
            <a:ext cx="2568718" cy="52534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00703"/>
            <a:ext cx="8229600" cy="4114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6273800"/>
            <a:ext cx="9144000" cy="59637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457200" y="357688"/>
            <a:ext cx="8229600" cy="692182"/>
          </a:xfrm>
          <a:prstGeom prst="rect">
            <a:avLst/>
          </a:prstGeom>
        </p:spPr>
        <p:txBody>
          <a:bodyPr vert="horz" lIns="0" tIns="9144" rIns="0" bIns="9144" anchor="b">
            <a:noAutofit/>
          </a:bodyPr>
          <a:lstStyle>
            <a:lvl1pPr algn="ctr" rtl="0" eaLnBrk="1" latinLnBrk="0" hangingPunct="1">
              <a:spcBef>
                <a:spcPct val="0"/>
              </a:spcBef>
              <a:buNone/>
              <a:defRPr sz="4000" b="1" kern="1200" cap="none" baseline="0">
                <a:ln w="500">
                  <a:solidFill>
                    <a:schemeClr val="tx2">
                      <a:shade val="20000"/>
                      <a:satMod val="350000"/>
                    </a:schemeClr>
                  </a:solidFill>
                </a:ln>
                <a:solidFill>
                  <a:schemeClr val="tx2">
                    <a:tint val="100000"/>
                    <a:satMod val="2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defTabSz="914400"/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5464" y="6313764"/>
            <a:ext cx="2568718" cy="52534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6273800"/>
            <a:ext cx="9144000" cy="59637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5464" y="6313764"/>
            <a:ext cx="2568718" cy="52534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ndamental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273800"/>
            <a:ext cx="9144000" cy="59637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 userDrawn="1"/>
        </p:nvSpPr>
        <p:spPr>
          <a:xfrm>
            <a:off x="457200" y="357688"/>
            <a:ext cx="8229600" cy="692182"/>
          </a:xfrm>
          <a:prstGeom prst="rect">
            <a:avLst/>
          </a:prstGeom>
        </p:spPr>
        <p:txBody>
          <a:bodyPr vert="horz" lIns="0" tIns="9144" rIns="0" bIns="9144" anchor="b">
            <a:noAutofit/>
          </a:bodyPr>
          <a:lstStyle>
            <a:lvl1pPr algn="ctr" rtl="0" eaLnBrk="1" latinLnBrk="0" hangingPunct="1">
              <a:spcBef>
                <a:spcPct val="0"/>
              </a:spcBef>
              <a:buNone/>
              <a:defRPr sz="4000" b="1" kern="1200" cap="none" baseline="0">
                <a:ln w="500">
                  <a:solidFill>
                    <a:schemeClr val="tx2">
                      <a:shade val="20000"/>
                      <a:satMod val="350000"/>
                    </a:schemeClr>
                  </a:solidFill>
                </a:ln>
                <a:solidFill>
                  <a:schemeClr val="tx2">
                    <a:tint val="100000"/>
                    <a:satMod val="2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defTabSz="914400"/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5464" y="6313764"/>
            <a:ext cx="2568718" cy="52534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6273800"/>
            <a:ext cx="9144000" cy="59637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457200" y="357688"/>
            <a:ext cx="8229600" cy="692182"/>
          </a:xfrm>
          <a:prstGeom prst="rect">
            <a:avLst/>
          </a:prstGeom>
        </p:spPr>
        <p:txBody>
          <a:bodyPr vert="horz" lIns="0" tIns="9144" rIns="0" bIns="9144" anchor="b">
            <a:noAutofit/>
          </a:bodyPr>
          <a:lstStyle>
            <a:lvl1pPr algn="ctr" rtl="0" eaLnBrk="1" latinLnBrk="0" hangingPunct="1">
              <a:spcBef>
                <a:spcPct val="0"/>
              </a:spcBef>
              <a:buNone/>
              <a:defRPr sz="4000" b="1" kern="1200" cap="none" baseline="0">
                <a:ln w="500">
                  <a:solidFill>
                    <a:schemeClr val="tx2">
                      <a:shade val="20000"/>
                      <a:satMod val="350000"/>
                    </a:schemeClr>
                  </a:solidFill>
                </a:ln>
                <a:solidFill>
                  <a:schemeClr val="tx2">
                    <a:tint val="100000"/>
                    <a:satMod val="2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defTabSz="914400"/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5464" y="6313764"/>
            <a:ext cx="2568718" cy="525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0827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573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556792" y="6333133"/>
            <a:ext cx="548699" cy="5246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pPr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Title Onl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8556792" y="6333133"/>
            <a:ext cx="548699" cy="5246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pPr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8556792" y="6333133"/>
            <a:ext cx="548699" cy="5246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pPr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88570"/>
            <a:ext cx="8229600" cy="4114800"/>
          </a:xfrm>
        </p:spPr>
        <p:txBody>
          <a:bodyPr/>
          <a:lstStyle>
            <a:lvl1pPr>
              <a:buClr>
                <a:schemeClr val="accent2"/>
              </a:buClr>
              <a:defRPr/>
            </a:lvl1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48DAE-BFBB-462F-BB72-B5CE1AF4AF28}" type="datetimeFigureOut">
              <a:rPr lang="en-US" smtClean="0"/>
              <a:pPr/>
              <a:t>10/20/2016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CB6F5-83BF-4EE6-A8A0-7837C78D3C2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6273800"/>
            <a:ext cx="9144000" cy="59637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357688"/>
            <a:ext cx="8229600" cy="692182"/>
          </a:xfrm>
        </p:spPr>
        <p:txBody>
          <a:bodyPr>
            <a:noAutofit/>
          </a:bodyPr>
          <a:lstStyle>
            <a:lvl1pPr algn="ctr">
              <a:buNone/>
              <a:defRPr sz="4000" b="1" cap="none" baseline="0"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5464" y="6313764"/>
            <a:ext cx="2568718" cy="52534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7688"/>
            <a:ext cx="8229600" cy="692182"/>
          </a:xfrm>
        </p:spPr>
        <p:txBody>
          <a:bodyPr>
            <a:noAutofit/>
          </a:bodyPr>
          <a:lstStyle>
            <a:lvl1pPr algn="ctr">
              <a:buNone/>
              <a:defRPr sz="4000" b="1" cap="none" baseline="0"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596231"/>
            <a:ext cx="7772400" cy="1509712"/>
          </a:xfrm>
        </p:spPr>
        <p:txBody>
          <a:bodyPr anchor="t"/>
          <a:lstStyle>
            <a:lvl1pPr>
              <a:buNone/>
              <a:defRPr sz="1500">
                <a:solidFill>
                  <a:schemeClr val="tx1"/>
                </a:solidFill>
              </a:defRPr>
            </a:lvl1pPr>
            <a:lvl2pPr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48DAE-BFBB-462F-BB72-B5CE1AF4AF28}" type="datetimeFigureOut">
              <a:rPr lang="en-US" smtClean="0"/>
              <a:pPr/>
              <a:t>10/20/2016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CB6F5-83BF-4EE6-A8A0-7837C78D3C2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6273800"/>
            <a:ext cx="9144000" cy="59637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5464" y="6313764"/>
            <a:ext cx="2568718" cy="52534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9406"/>
            <a:ext cx="4038600" cy="4160520"/>
          </a:xfrm>
        </p:spPr>
        <p:txBody>
          <a:bodyPr/>
          <a:lstStyle>
            <a:lvl1pPr>
              <a:buClr>
                <a:schemeClr val="accent2"/>
              </a:buClr>
              <a:defRPr sz="2100"/>
            </a:lvl1pPr>
            <a:lvl2pPr>
              <a:defRPr sz="1800"/>
            </a:lvl2pPr>
            <a:lvl3pPr>
              <a:buClr>
                <a:schemeClr val="accent2"/>
              </a:buClr>
              <a:defRPr sz="1500"/>
            </a:lvl3pPr>
            <a:lvl4pPr>
              <a:buClr>
                <a:schemeClr val="accent2"/>
              </a:buClr>
              <a:defRPr sz="1350"/>
            </a:lvl4pPr>
            <a:lvl5pPr>
              <a:buClr>
                <a:schemeClr val="accent2"/>
              </a:buClr>
              <a:defRPr sz="13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39406"/>
            <a:ext cx="4038600" cy="4160520"/>
          </a:xfrm>
        </p:spPr>
        <p:txBody>
          <a:bodyPr/>
          <a:lstStyle>
            <a:lvl1pPr>
              <a:buClr>
                <a:schemeClr val="accent2"/>
              </a:buClr>
              <a:defRPr sz="2100"/>
            </a:lvl1pPr>
            <a:lvl2pPr>
              <a:defRPr sz="1800"/>
            </a:lvl2pPr>
            <a:lvl3pPr>
              <a:buClr>
                <a:schemeClr val="accent2"/>
              </a:buClr>
              <a:defRPr sz="1500"/>
            </a:lvl3pPr>
            <a:lvl4pPr>
              <a:buClr>
                <a:schemeClr val="accent2"/>
              </a:buClr>
              <a:defRPr sz="1350"/>
            </a:lvl4pPr>
            <a:lvl5pPr>
              <a:buClr>
                <a:schemeClr val="accent2"/>
              </a:buClr>
              <a:defRPr sz="13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6273800"/>
            <a:ext cx="9144000" cy="59637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457200" y="357688"/>
            <a:ext cx="8229600" cy="692182"/>
          </a:xfrm>
          <a:prstGeom prst="rect">
            <a:avLst/>
          </a:prstGeom>
        </p:spPr>
        <p:txBody>
          <a:bodyPr vert="horz" lIns="0" tIns="9144" rIns="0" bIns="9144" anchor="b">
            <a:noAutofit/>
          </a:bodyPr>
          <a:lstStyle>
            <a:lvl1pPr algn="ctr" rtl="0" eaLnBrk="1" latinLnBrk="0" hangingPunct="1">
              <a:spcBef>
                <a:spcPct val="0"/>
              </a:spcBef>
              <a:buNone/>
              <a:defRPr sz="4000" b="1" kern="1200" cap="none" baseline="0">
                <a:ln w="500">
                  <a:solidFill>
                    <a:schemeClr val="tx2">
                      <a:shade val="20000"/>
                      <a:satMod val="350000"/>
                    </a:schemeClr>
                  </a:solidFill>
                </a:ln>
                <a:solidFill>
                  <a:schemeClr val="tx2">
                    <a:tint val="100000"/>
                    <a:satMod val="2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defTabSz="914400"/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5464" y="6313764"/>
            <a:ext cx="2568718" cy="52534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94102"/>
            <a:ext cx="4040188" cy="502920"/>
          </a:xfrm>
        </p:spPr>
        <p:txBody>
          <a:bodyPr anchor="b">
            <a:noAutofit/>
          </a:bodyPr>
          <a:lstStyle>
            <a:lvl1pPr>
              <a:buNone/>
              <a:defRPr sz="1650" b="1">
                <a:effectLst>
                  <a:outerShdw blurRad="38000" dist="38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494102"/>
            <a:ext cx="4041775" cy="502920"/>
          </a:xfrm>
        </p:spPr>
        <p:txBody>
          <a:bodyPr anchor="b">
            <a:noAutofit/>
          </a:bodyPr>
          <a:lstStyle>
            <a:lvl1pPr>
              <a:buNone/>
              <a:defRPr sz="1650" b="1"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048934"/>
            <a:ext cx="4040188" cy="3657600"/>
          </a:xfrm>
        </p:spPr>
        <p:txBody>
          <a:bodyPr/>
          <a:lstStyle>
            <a:lvl1pPr>
              <a:buClr>
                <a:schemeClr val="accent2"/>
              </a:buClr>
              <a:defRPr sz="1650"/>
            </a:lvl1pPr>
            <a:lvl2pPr>
              <a:defRPr sz="1500"/>
            </a:lvl2pPr>
            <a:lvl3pPr>
              <a:buClr>
                <a:schemeClr val="accent2"/>
              </a:buClr>
              <a:defRPr sz="1350"/>
            </a:lvl3pPr>
            <a:lvl4pPr>
              <a:buClr>
                <a:schemeClr val="accent2"/>
              </a:buClr>
              <a:defRPr sz="1200"/>
            </a:lvl4pPr>
            <a:lvl5pPr>
              <a:buClr>
                <a:schemeClr val="accent2"/>
              </a:buCl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048934"/>
            <a:ext cx="4041775" cy="3657600"/>
          </a:xfrm>
        </p:spPr>
        <p:txBody>
          <a:bodyPr/>
          <a:lstStyle>
            <a:lvl1pPr>
              <a:buClr>
                <a:schemeClr val="accent2"/>
              </a:buClr>
              <a:defRPr sz="1650"/>
            </a:lvl1pPr>
            <a:lvl2pPr>
              <a:defRPr sz="1500"/>
            </a:lvl2pPr>
            <a:lvl3pPr>
              <a:buClr>
                <a:schemeClr val="accent2"/>
              </a:buCl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6273800"/>
            <a:ext cx="9144000" cy="59637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/>
          <p:cNvSpPr txBox="1">
            <a:spLocks/>
          </p:cNvSpPr>
          <p:nvPr userDrawn="1"/>
        </p:nvSpPr>
        <p:spPr>
          <a:xfrm>
            <a:off x="457200" y="357688"/>
            <a:ext cx="8229600" cy="692182"/>
          </a:xfrm>
          <a:prstGeom prst="rect">
            <a:avLst/>
          </a:prstGeom>
        </p:spPr>
        <p:txBody>
          <a:bodyPr vert="horz" lIns="0" tIns="9144" rIns="0" bIns="9144" anchor="b">
            <a:noAutofit/>
          </a:bodyPr>
          <a:lstStyle>
            <a:lvl1pPr algn="ctr" rtl="0" eaLnBrk="1" latinLnBrk="0" hangingPunct="1">
              <a:spcBef>
                <a:spcPct val="0"/>
              </a:spcBef>
              <a:buNone/>
              <a:defRPr sz="4000" b="1" kern="1200" cap="none" baseline="0">
                <a:ln w="500">
                  <a:solidFill>
                    <a:schemeClr val="tx2">
                      <a:shade val="20000"/>
                      <a:satMod val="350000"/>
                    </a:schemeClr>
                  </a:solidFill>
                </a:ln>
                <a:solidFill>
                  <a:schemeClr val="tx2">
                    <a:tint val="100000"/>
                    <a:satMod val="2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defTabSz="914400"/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5464" y="6313764"/>
            <a:ext cx="2568718" cy="52534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6273800"/>
            <a:ext cx="9144000" cy="59637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457200" y="357688"/>
            <a:ext cx="8229600" cy="692182"/>
          </a:xfrm>
          <a:prstGeom prst="rect">
            <a:avLst/>
          </a:prstGeom>
        </p:spPr>
        <p:txBody>
          <a:bodyPr vert="horz" lIns="0" tIns="9144" rIns="0" bIns="9144" anchor="b">
            <a:noAutofit/>
          </a:bodyPr>
          <a:lstStyle>
            <a:lvl1pPr algn="ctr" rtl="0" eaLnBrk="1" latinLnBrk="0" hangingPunct="1">
              <a:spcBef>
                <a:spcPct val="0"/>
              </a:spcBef>
              <a:buNone/>
              <a:defRPr sz="4000" b="1" kern="1200" cap="none" baseline="0">
                <a:ln w="500">
                  <a:solidFill>
                    <a:schemeClr val="tx2">
                      <a:shade val="20000"/>
                      <a:satMod val="350000"/>
                    </a:schemeClr>
                  </a:solidFill>
                </a:ln>
                <a:solidFill>
                  <a:schemeClr val="tx2">
                    <a:tint val="100000"/>
                    <a:satMod val="2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defTabSz="914400"/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5464" y="6313764"/>
            <a:ext cx="2568718" cy="52534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riteria&amp;Softw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6273800"/>
            <a:ext cx="9144000" cy="59637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5464" y="6313764"/>
            <a:ext cx="2568718" cy="52534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133856"/>
            <a:ext cx="2590800" cy="5181600"/>
          </a:xfrm>
        </p:spPr>
        <p:txBody>
          <a:bodyPr lIns="45720" tIns="45720" rIns="0"/>
          <a:lstStyle>
            <a:lvl1pPr marL="0" indent="0">
              <a:spcBef>
                <a:spcPts val="225"/>
              </a:spcBef>
              <a:buNone/>
              <a:defRPr sz="1350"/>
            </a:lvl1pPr>
            <a:lvl2pPr>
              <a:buNone/>
              <a:defRPr sz="900"/>
            </a:lvl2pPr>
            <a:lvl3pPr>
              <a:buNone/>
              <a:defRPr sz="750"/>
            </a:lvl3pPr>
            <a:lvl4pPr>
              <a:buNone/>
              <a:defRPr sz="675"/>
            </a:lvl4pPr>
            <a:lvl5pPr>
              <a:buNone/>
              <a:defRPr sz="675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133472"/>
            <a:ext cx="5257800" cy="5191128"/>
          </a:xfrm>
        </p:spPr>
        <p:txBody>
          <a:bodyPr/>
          <a:lstStyle>
            <a:lvl1pPr algn="l">
              <a:defRPr sz="2250"/>
            </a:lvl1pPr>
            <a:lvl2pPr algn="l">
              <a:defRPr sz="2100"/>
            </a:lvl2pPr>
            <a:lvl3pPr algn="l">
              <a:defRPr sz="1800"/>
            </a:lvl3pPr>
            <a:lvl4pPr algn="l">
              <a:defRPr sz="1500"/>
            </a:lvl4pPr>
            <a:lvl5pPr algn="l"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6273800"/>
            <a:ext cx="9144000" cy="59637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457200" y="357688"/>
            <a:ext cx="8229600" cy="692182"/>
          </a:xfrm>
          <a:prstGeom prst="rect">
            <a:avLst/>
          </a:prstGeom>
        </p:spPr>
        <p:txBody>
          <a:bodyPr vert="horz" lIns="0" tIns="9144" rIns="0" bIns="9144" anchor="b">
            <a:noAutofit/>
          </a:bodyPr>
          <a:lstStyle>
            <a:lvl1pPr algn="ctr" rtl="0" eaLnBrk="1" latinLnBrk="0" hangingPunct="1">
              <a:spcBef>
                <a:spcPct val="0"/>
              </a:spcBef>
              <a:buNone/>
              <a:defRPr sz="4000" b="1" kern="1200" cap="none" baseline="0">
                <a:ln w="500">
                  <a:solidFill>
                    <a:schemeClr val="tx2">
                      <a:shade val="20000"/>
                      <a:satMod val="350000"/>
                    </a:schemeClr>
                  </a:solidFill>
                </a:ln>
                <a:solidFill>
                  <a:schemeClr val="tx2">
                    <a:tint val="100000"/>
                    <a:satMod val="2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defTabSz="914400"/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5464" y="6313764"/>
            <a:ext cx="2568718" cy="52534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240" y="1981200"/>
            <a:ext cx="3429000" cy="522288"/>
          </a:xfrm>
        </p:spPr>
        <p:txBody>
          <a:bodyPr tIns="0" bIns="0" anchor="b"/>
          <a:lstStyle>
            <a:lvl1pPr algn="r">
              <a:buNone/>
              <a:defRPr sz="15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93368" y="1066800"/>
            <a:ext cx="4572000" cy="4572000"/>
          </a:xfrm>
          <a:solidFill>
            <a:schemeClr val="bg2">
              <a:shade val="75000"/>
            </a:schemeClr>
          </a:solidFill>
          <a:ln w="60325">
            <a:solidFill>
              <a:srgbClr val="FFFFFF"/>
            </a:solidFill>
            <a:miter lim="800000"/>
          </a:ln>
          <a:effectLst>
            <a:outerShdw blurRad="36195" dist="10000" dir="5400000" algn="tl" rotWithShape="0">
              <a:srgbClr val="000000">
                <a:alpha val="75000"/>
              </a:srgbClr>
            </a:outerShdw>
            <a:reflection stA="21000" endA="500" endPos="10000" dist="20000" dir="5400000" sy="-100000" algn="bl" rotWithShape="0"/>
          </a:effectLst>
        </p:spPr>
        <p:txBody>
          <a:bodyPr/>
          <a:lstStyle>
            <a:lvl1pPr>
              <a:buNone/>
              <a:defRPr sz="2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6240" y="2543176"/>
            <a:ext cx="3429000" cy="914400"/>
          </a:xfrm>
        </p:spPr>
        <p:txBody>
          <a:bodyPr lIns="0" tIns="0" rIns="0" bIns="0" anchor="t"/>
          <a:lstStyle>
            <a:lvl1pPr indent="0" algn="r">
              <a:spcBef>
                <a:spcPts val="225"/>
              </a:spcBef>
              <a:buFontTx/>
              <a:buNone/>
              <a:defRPr sz="1050" baseline="0"/>
            </a:lvl1pPr>
            <a:lvl2pPr>
              <a:buFontTx/>
              <a:buNone/>
              <a:defRPr sz="900"/>
            </a:lvl2pPr>
            <a:lvl3pPr>
              <a:buFontTx/>
              <a:buNone/>
              <a:defRPr sz="750"/>
            </a:lvl3pPr>
            <a:lvl4pPr>
              <a:buFontTx/>
              <a:buNone/>
              <a:defRPr sz="675"/>
            </a:lvl4pPr>
            <a:lvl5pPr>
              <a:buFontTx/>
              <a:buNone/>
              <a:defRPr sz="675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6273800"/>
            <a:ext cx="9144000" cy="59637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5464" y="6313764"/>
            <a:ext cx="2568718" cy="525348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6248400"/>
            <a:ext cx="9144000" cy="609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Flowchart: Document 6"/>
          <p:cNvSpPr/>
          <p:nvPr/>
        </p:nvSpPr>
        <p:spPr>
          <a:xfrm rot="10800000">
            <a:off x="1" y="1142899"/>
            <a:ext cx="9144000" cy="5562705"/>
          </a:xfrm>
          <a:custGeom>
            <a:avLst/>
            <a:gdLst>
              <a:gd name="connsiteX0" fmla="*/ 0 w 21600"/>
              <a:gd name="connsiteY0" fmla="*/ 0 h 19378"/>
              <a:gd name="connsiteX1" fmla="*/ 21600 w 21600"/>
              <a:gd name="connsiteY1" fmla="*/ 0 h 19378"/>
              <a:gd name="connsiteX2" fmla="*/ 21600 w 21600"/>
              <a:gd name="connsiteY2" fmla="*/ 17322 h 19378"/>
              <a:gd name="connsiteX3" fmla="*/ 0 w 21600"/>
              <a:gd name="connsiteY3" fmla="*/ 19378 h 19378"/>
              <a:gd name="connsiteX4" fmla="*/ 0 w 21600"/>
              <a:gd name="connsiteY4" fmla="*/ 0 h 19378"/>
              <a:gd name="connsiteX0" fmla="*/ 0 w 21600"/>
              <a:gd name="connsiteY0" fmla="*/ 0 h 19378"/>
              <a:gd name="connsiteX1" fmla="*/ 21600 w 21600"/>
              <a:gd name="connsiteY1" fmla="*/ 0 h 19378"/>
              <a:gd name="connsiteX2" fmla="*/ 21600 w 21600"/>
              <a:gd name="connsiteY2" fmla="*/ 17322 h 19378"/>
              <a:gd name="connsiteX3" fmla="*/ 0 w 21600"/>
              <a:gd name="connsiteY3" fmla="*/ 19378 h 19378"/>
              <a:gd name="connsiteX4" fmla="*/ 0 w 21600"/>
              <a:gd name="connsiteY4" fmla="*/ 0 h 19378"/>
              <a:gd name="connsiteX0" fmla="*/ 0 w 21600"/>
              <a:gd name="connsiteY0" fmla="*/ 0 h 19378"/>
              <a:gd name="connsiteX1" fmla="*/ 21600 w 21600"/>
              <a:gd name="connsiteY1" fmla="*/ 0 h 19378"/>
              <a:gd name="connsiteX2" fmla="*/ 21600 w 21600"/>
              <a:gd name="connsiteY2" fmla="*/ 17322 h 19378"/>
              <a:gd name="connsiteX3" fmla="*/ 0 w 21600"/>
              <a:gd name="connsiteY3" fmla="*/ 19378 h 19378"/>
              <a:gd name="connsiteX4" fmla="*/ 0 w 21600"/>
              <a:gd name="connsiteY4" fmla="*/ 0 h 19378"/>
              <a:gd name="connsiteX0" fmla="*/ 0 w 21600"/>
              <a:gd name="connsiteY0" fmla="*/ 0 h 19974"/>
              <a:gd name="connsiteX1" fmla="*/ 21600 w 21600"/>
              <a:gd name="connsiteY1" fmla="*/ 0 h 19974"/>
              <a:gd name="connsiteX2" fmla="*/ 21600 w 21600"/>
              <a:gd name="connsiteY2" fmla="*/ 17322 h 19974"/>
              <a:gd name="connsiteX3" fmla="*/ 0 w 21600"/>
              <a:gd name="connsiteY3" fmla="*/ 19974 h 19974"/>
              <a:gd name="connsiteX4" fmla="*/ 0 w 21600"/>
              <a:gd name="connsiteY4" fmla="*/ 0 h 19974"/>
              <a:gd name="connsiteX0" fmla="*/ 0 w 21600"/>
              <a:gd name="connsiteY0" fmla="*/ 0 h 19974"/>
              <a:gd name="connsiteX1" fmla="*/ 21600 w 21600"/>
              <a:gd name="connsiteY1" fmla="*/ 0 h 19974"/>
              <a:gd name="connsiteX2" fmla="*/ 21600 w 21600"/>
              <a:gd name="connsiteY2" fmla="*/ 17322 h 19974"/>
              <a:gd name="connsiteX3" fmla="*/ 0 w 21600"/>
              <a:gd name="connsiteY3" fmla="*/ 19974 h 19974"/>
              <a:gd name="connsiteX4" fmla="*/ 0 w 21600"/>
              <a:gd name="connsiteY4" fmla="*/ 0 h 19974"/>
              <a:gd name="connsiteX0" fmla="*/ 0 w 21600"/>
              <a:gd name="connsiteY0" fmla="*/ 0 h 19974"/>
              <a:gd name="connsiteX1" fmla="*/ 21600 w 21600"/>
              <a:gd name="connsiteY1" fmla="*/ 0 h 19974"/>
              <a:gd name="connsiteX2" fmla="*/ 21600 w 21600"/>
              <a:gd name="connsiteY2" fmla="*/ 17322 h 19974"/>
              <a:gd name="connsiteX3" fmla="*/ 0 w 21600"/>
              <a:gd name="connsiteY3" fmla="*/ 19974 h 19974"/>
              <a:gd name="connsiteX4" fmla="*/ 0 w 21600"/>
              <a:gd name="connsiteY4" fmla="*/ 0 h 19974"/>
              <a:gd name="connsiteX0" fmla="*/ 0 w 21600"/>
              <a:gd name="connsiteY0" fmla="*/ 0 h 20252"/>
              <a:gd name="connsiteX1" fmla="*/ 21600 w 21600"/>
              <a:gd name="connsiteY1" fmla="*/ 0 h 20252"/>
              <a:gd name="connsiteX2" fmla="*/ 21600 w 21600"/>
              <a:gd name="connsiteY2" fmla="*/ 17322 h 20252"/>
              <a:gd name="connsiteX3" fmla="*/ 0 w 21600"/>
              <a:gd name="connsiteY3" fmla="*/ 20252 h 20252"/>
              <a:gd name="connsiteX4" fmla="*/ 0 w 21600"/>
              <a:gd name="connsiteY4" fmla="*/ 0 h 20252"/>
              <a:gd name="connsiteX0" fmla="*/ 0 w 21600"/>
              <a:gd name="connsiteY0" fmla="*/ 0 h 20252"/>
              <a:gd name="connsiteX1" fmla="*/ 21600 w 21600"/>
              <a:gd name="connsiteY1" fmla="*/ 0 h 20252"/>
              <a:gd name="connsiteX2" fmla="*/ 21600 w 21600"/>
              <a:gd name="connsiteY2" fmla="*/ 17322 h 20252"/>
              <a:gd name="connsiteX3" fmla="*/ 0 w 21600"/>
              <a:gd name="connsiteY3" fmla="*/ 20252 h 20252"/>
              <a:gd name="connsiteX4" fmla="*/ 0 w 21600"/>
              <a:gd name="connsiteY4" fmla="*/ 0 h 20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20252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0800" y="17322"/>
                  <a:pt x="10056" y="24231"/>
                  <a:pt x="0" y="20252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bg2">
                  <a:tint val="55000"/>
                  <a:satMod val="1800000"/>
                  <a:alpha val="55000"/>
                </a:schemeClr>
              </a:gs>
              <a:gs pos="65000">
                <a:schemeClr val="bg2">
                  <a:shade val="100000"/>
                  <a:satMod val="600000"/>
                  <a:alpha val="0"/>
                </a:schemeClr>
              </a:gs>
            </a:gsLst>
            <a:lin ang="4800000" scaled="1"/>
          </a:gradFill>
          <a:ln w="317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350"/>
          </a:p>
        </p:txBody>
      </p:sp>
      <p:sp>
        <p:nvSpPr>
          <p:cNvPr id="8" name="Flowchart: Document 7"/>
          <p:cNvSpPr/>
          <p:nvPr/>
        </p:nvSpPr>
        <p:spPr>
          <a:xfrm rot="10800000">
            <a:off x="304800" y="1295401"/>
            <a:ext cx="9144000" cy="4480425"/>
          </a:xfrm>
          <a:custGeom>
            <a:avLst/>
            <a:gdLst>
              <a:gd name="connsiteX0" fmla="*/ 0 w 21600"/>
              <a:gd name="connsiteY0" fmla="*/ 0 h 18944"/>
              <a:gd name="connsiteX1" fmla="*/ 21600 w 21600"/>
              <a:gd name="connsiteY1" fmla="*/ 0 h 18944"/>
              <a:gd name="connsiteX2" fmla="*/ 21600 w 21600"/>
              <a:gd name="connsiteY2" fmla="*/ 17322 h 18944"/>
              <a:gd name="connsiteX3" fmla="*/ 0 w 21600"/>
              <a:gd name="connsiteY3" fmla="*/ 18944 h 18944"/>
              <a:gd name="connsiteX4" fmla="*/ 0 w 21600"/>
              <a:gd name="connsiteY4" fmla="*/ 0 h 18944"/>
              <a:gd name="connsiteX0" fmla="*/ 0 w 21600"/>
              <a:gd name="connsiteY0" fmla="*/ 0 h 18944"/>
              <a:gd name="connsiteX1" fmla="*/ 21600 w 21600"/>
              <a:gd name="connsiteY1" fmla="*/ 0 h 18944"/>
              <a:gd name="connsiteX2" fmla="*/ 21600 w 21600"/>
              <a:gd name="connsiteY2" fmla="*/ 17322 h 18944"/>
              <a:gd name="connsiteX3" fmla="*/ 0 w 21600"/>
              <a:gd name="connsiteY3" fmla="*/ 18944 h 18944"/>
              <a:gd name="connsiteX4" fmla="*/ 0 w 21600"/>
              <a:gd name="connsiteY4" fmla="*/ 0 h 18944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691"/>
              <a:gd name="connsiteX1" fmla="*/ 21600 w 21600"/>
              <a:gd name="connsiteY1" fmla="*/ 0 h 19691"/>
              <a:gd name="connsiteX2" fmla="*/ 21600 w 21600"/>
              <a:gd name="connsiteY2" fmla="*/ 17322 h 19691"/>
              <a:gd name="connsiteX3" fmla="*/ 0 w 21600"/>
              <a:gd name="connsiteY3" fmla="*/ 19691 h 19691"/>
              <a:gd name="connsiteX4" fmla="*/ 0 w 21600"/>
              <a:gd name="connsiteY4" fmla="*/ 0 h 19691"/>
              <a:gd name="connsiteX0" fmla="*/ 0 w 21600"/>
              <a:gd name="connsiteY0" fmla="*/ 0 h 19691"/>
              <a:gd name="connsiteX1" fmla="*/ 21600 w 21600"/>
              <a:gd name="connsiteY1" fmla="*/ 0 h 19691"/>
              <a:gd name="connsiteX2" fmla="*/ 21600 w 21600"/>
              <a:gd name="connsiteY2" fmla="*/ 17322 h 19691"/>
              <a:gd name="connsiteX3" fmla="*/ 0 w 21600"/>
              <a:gd name="connsiteY3" fmla="*/ 19691 h 19691"/>
              <a:gd name="connsiteX4" fmla="*/ 0 w 21600"/>
              <a:gd name="connsiteY4" fmla="*/ 0 h 19691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20032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0800" y="17322"/>
                  <a:pt x="8684" y="24776"/>
                  <a:pt x="0" y="20032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bg2">
                  <a:tint val="40000"/>
                  <a:satMod val="1900000"/>
                  <a:alpha val="30000"/>
                </a:schemeClr>
              </a:gs>
              <a:gs pos="65000">
                <a:schemeClr val="bg2">
                  <a:shade val="100000"/>
                  <a:satMod val="600000"/>
                  <a:alpha val="0"/>
                </a:schemeClr>
              </a:gs>
            </a:gsLst>
            <a:lin ang="4800000" scaled="1"/>
          </a:gradFill>
          <a:ln w="317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350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524000"/>
          </a:xfrm>
          <a:prstGeom prst="rect">
            <a:avLst/>
          </a:prstGeom>
        </p:spPr>
        <p:txBody>
          <a:bodyPr vert="horz" lIns="0" tIns="9144" rIns="0" bIns="9144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2179637"/>
            <a:ext cx="8229600" cy="4114800"/>
          </a:xfrm>
          <a:prstGeom prst="rect">
            <a:avLst/>
          </a:prstGeom>
        </p:spPr>
        <p:txBody>
          <a:bodyPr vert="horz" lIns="9144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1981200" cy="365125"/>
          </a:xfrm>
          <a:prstGeom prst="rect">
            <a:avLst/>
          </a:prstGeom>
        </p:spPr>
        <p:txBody>
          <a:bodyPr vert="horz" anchor="b"/>
          <a:lstStyle>
            <a:lvl1pPr algn="ctr">
              <a:defRPr sz="9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EF448DAE-BFBB-462F-BB72-B5CE1AF4AF28}" type="datetimeFigureOut">
              <a:rPr lang="en-US" smtClean="0"/>
              <a:pPr/>
              <a:t>10/20/2016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438400" y="6356352"/>
            <a:ext cx="2895600" cy="365125"/>
          </a:xfrm>
          <a:prstGeom prst="rect">
            <a:avLst/>
          </a:prstGeom>
        </p:spPr>
        <p:txBody>
          <a:bodyPr vert="horz" lIns="0" anchor="b"/>
          <a:lstStyle>
            <a:lvl1pPr algn="l">
              <a:defRPr sz="9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pic>
        <p:nvPicPr>
          <p:cNvPr id="14" name="Picture 13" descr="custom_presentation.jpg"/>
          <p:cNvPicPr>
            <a:picLocks noChangeAspect="1"/>
          </p:cNvPicPr>
          <p:nvPr userDrawn="1"/>
        </p:nvPicPr>
        <p:blipFill>
          <a:blip r:embed="rId18" cstate="print"/>
          <a:stretch>
            <a:fillRect/>
          </a:stretch>
        </p:blipFill>
        <p:spPr>
          <a:xfrm>
            <a:off x="1" y="0"/>
            <a:ext cx="9144000" cy="6248400"/>
          </a:xfrm>
          <a:prstGeom prst="rect">
            <a:avLst/>
          </a:prstGeom>
        </p:spPr>
      </p:pic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305800" y="6411883"/>
            <a:ext cx="533400" cy="365125"/>
          </a:xfrm>
          <a:prstGeom prst="rect">
            <a:avLst/>
          </a:prstGeom>
        </p:spPr>
        <p:txBody>
          <a:bodyPr vert="horz" lIns="91440" rIns="0" anchor="b"/>
          <a:lstStyle>
            <a:lvl1pPr algn="r">
              <a:defRPr sz="105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A85CB6F5-83BF-4EE6-A8A0-7837C78D3C2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5464" y="6313764"/>
            <a:ext cx="2568718" cy="525348"/>
          </a:xfrm>
          <a:prstGeom prst="rect">
            <a:avLst/>
          </a:prstGeom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  <p:sldLayoutId id="2147483678" r:id="rId16"/>
  </p:sldLayoutIdLst>
  <p:txStyles>
    <p:titleStyle>
      <a:lvl1pPr algn="l" rtl="0" eaLnBrk="1" latinLnBrk="0" hangingPunct="1">
        <a:spcBef>
          <a:spcPct val="0"/>
        </a:spcBef>
        <a:buNone/>
        <a:defRPr sz="3600" b="1" kern="1200">
          <a:ln w="500">
            <a:solidFill>
              <a:schemeClr val="tx2">
                <a:shade val="20000"/>
                <a:satMod val="350000"/>
              </a:schemeClr>
            </a:solidFill>
          </a:ln>
          <a:solidFill>
            <a:schemeClr val="tx2">
              <a:tint val="100000"/>
              <a:satMod val="250000"/>
            </a:schemeClr>
          </a:solidFill>
          <a:effectLst>
            <a:outerShdw blurRad="30000" dist="30000" dir="2700000" algn="tl" rotWithShape="0">
              <a:schemeClr val="bg2">
                <a:shade val="45000"/>
                <a:satMod val="150000"/>
                <a:alpha val="9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240030" indent="-24003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"/>
        <a:defRPr sz="2250" kern="1200">
          <a:solidFill>
            <a:schemeClr val="tx1"/>
          </a:solidFill>
          <a:latin typeface="+mn-lt"/>
          <a:ea typeface="+mn-ea"/>
          <a:cs typeface="+mn-cs"/>
        </a:defRPr>
      </a:lvl1pPr>
      <a:lvl2pPr marL="473202" indent="-20574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"/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692658" indent="-205740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91540" indent="-17145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"/>
        <a:defRPr sz="1650" kern="1200">
          <a:solidFill>
            <a:schemeClr val="tx1"/>
          </a:solidFill>
          <a:latin typeface="+mn-lt"/>
          <a:ea typeface="+mn-ea"/>
          <a:cs typeface="+mn-cs"/>
        </a:defRPr>
      </a:lvl4pPr>
      <a:lvl5pPr marL="1069848" indent="-171450" algn="l" rtl="0" eaLnBrk="1" latinLnBrk="0" hangingPunct="1">
        <a:spcBef>
          <a:spcPct val="20000"/>
        </a:spcBef>
        <a:buClr>
          <a:schemeClr val="accent5"/>
        </a:buClr>
        <a:buFont typeface="Wingdings 2"/>
        <a:buChar char="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255014" indent="-171450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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1433322" indent="-171450" algn="l" rtl="0" eaLnBrk="1" latinLnBrk="0" hangingPunct="1">
        <a:spcBef>
          <a:spcPct val="20000"/>
        </a:spcBef>
        <a:buClr>
          <a:schemeClr val="tx2"/>
        </a:buClr>
        <a:buFont typeface="Wingdings 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591056" indent="-137160" algn="l" rtl="0" eaLnBrk="1" latinLnBrk="0" hangingPunct="1">
        <a:spcBef>
          <a:spcPct val="20000"/>
        </a:spcBef>
        <a:buClr>
          <a:schemeClr val="tx2"/>
        </a:buClr>
        <a:buFont typeface="Wingdings 2"/>
        <a:buChar char=""/>
        <a:defRPr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1741932" indent="-137160" algn="l" rtl="0" eaLnBrk="1" latinLnBrk="0" hangingPunct="1">
        <a:spcBef>
          <a:spcPct val="20000"/>
        </a:spcBef>
        <a:buClr>
          <a:schemeClr val="tx2"/>
        </a:buClr>
        <a:buFont typeface="Wingdings 2"/>
        <a:buChar char=""/>
        <a:defRPr sz="10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 OPIOIDS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2800" dirty="0"/>
              <a:t>Ken Dickinson, MS, </a:t>
            </a:r>
            <a:r>
              <a:rPr lang="en-US" sz="2800" dirty="0" err="1"/>
              <a:t>RPh</a:t>
            </a:r>
            <a:r>
              <a:rPr lang="en-US" sz="2800" dirty="0"/>
              <a:t>, </a:t>
            </a:r>
            <a:r>
              <a:rPr lang="en-US" sz="2800" dirty="0" err="1"/>
              <a:t>Hon.DSc</a:t>
            </a:r>
            <a:r>
              <a:rPr lang="en-US" sz="2800" dirty="0"/>
              <a:t>.</a:t>
            </a:r>
          </a:p>
          <a:p>
            <a:r>
              <a:rPr lang="en-US" sz="2800" dirty="0"/>
              <a:t>Gaudenzia, Inc.</a:t>
            </a:r>
          </a:p>
          <a:p>
            <a:r>
              <a:rPr lang="en-US" sz="2800" dirty="0"/>
              <a:t>610-291-3109</a:t>
            </a:r>
          </a:p>
          <a:p>
            <a:r>
              <a:rPr lang="en-US" sz="2800" dirty="0"/>
              <a:t>kdickinson@gaudenzia.org</a:t>
            </a:r>
          </a:p>
          <a:p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33668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>
            <a:spLocks noGrp="1"/>
          </p:cNvSpPr>
          <p:nvPr>
            <p:ph idx="1"/>
          </p:nvPr>
        </p:nvSpPr>
        <p:spPr>
          <a:xfrm>
            <a:off x="0" y="1255225"/>
            <a:ext cx="9144000" cy="4558526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" sz="3200" dirty="0"/>
              <a:t>Clinician &amp; patient share treatment option decisions</a:t>
            </a:r>
          </a:p>
          <a:p>
            <a:pPr marL="457200" marR="0" lvl="0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" sz="3200" dirty="0"/>
              <a:t>Consider patient preferences &amp; treatment history &amp; setting to determine medication</a:t>
            </a:r>
          </a:p>
          <a:p>
            <a:pPr marL="457200" marR="0" lvl="0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" sz="3200" dirty="0"/>
              <a:t>Venue as important as medication selected</a:t>
            </a:r>
          </a:p>
          <a:p>
            <a:pPr marL="457200" marR="0" lvl="0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" sz="3200" dirty="0"/>
              <a:t>Office treatment may not be suitable for patients with select</a:t>
            </a:r>
            <a:r>
              <a:rPr lang="en-US" sz="3200" dirty="0" err="1"/>
              <a:t>ed</a:t>
            </a:r>
            <a:r>
              <a:rPr lang="en" sz="3200" dirty="0"/>
              <a:t> drug addiction issues</a:t>
            </a:r>
            <a:endParaRPr lang="en-US" sz="3200" dirty="0"/>
          </a:p>
          <a:p>
            <a:pPr marL="457200" marR="0" lvl="0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3200" dirty="0" err="1"/>
              <a:t>OTPs</a:t>
            </a:r>
            <a:r>
              <a:rPr lang="en-US" sz="3200" dirty="0"/>
              <a:t> offer daily dosing and supervision</a:t>
            </a:r>
            <a:endParaRPr lang="en" sz="3200" dirty="0"/>
          </a:p>
        </p:txBody>
      </p:sp>
      <p:sp>
        <p:nvSpPr>
          <p:cNvPr id="123" name="Shape 123"/>
          <p:cNvSpPr txBox="1">
            <a:spLocks noGrp="1"/>
          </p:cNvSpPr>
          <p:nvPr>
            <p:ph type="title"/>
          </p:nvPr>
        </p:nvSpPr>
        <p:spPr>
          <a:xfrm>
            <a:off x="-614504" y="563043"/>
            <a:ext cx="8229600" cy="692182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 sz="4800" dirty="0"/>
              <a:t>Treatment Setting</a:t>
            </a:r>
          </a:p>
        </p:txBody>
      </p:sp>
      <p:pic>
        <p:nvPicPr>
          <p:cNvPr id="4" name="Picture 3" descr="Screen Shot 2015-09-03 at 1.13.20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5674" y="206395"/>
            <a:ext cx="1029650" cy="2098155"/>
          </a:xfrm>
          <a:prstGeom prst="rect">
            <a:avLst/>
          </a:prstGeom>
          <a:ln w="6350" cmpd="sng">
            <a:solidFill>
              <a:srgbClr val="F6DE55"/>
            </a:solidFill>
          </a:ln>
        </p:spPr>
      </p:pic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>
            <a:spLocks noGrp="1"/>
          </p:cNvSpPr>
          <p:nvPr>
            <p:ph idx="1"/>
          </p:nvPr>
        </p:nvSpPr>
        <p:spPr>
          <a:xfrm>
            <a:off x="457200" y="1707444"/>
            <a:ext cx="82296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SzPct val="80000"/>
            </a:pPr>
            <a:r>
              <a:rPr lang="en" sz="3200" dirty="0"/>
              <a:t>Medications for withdrawal preferred to abrupt cessation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 sz="3200" dirty="0"/>
              <a:t>Advise patients medications alone for opioid withdrawal not a complete treatment method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 sz="3200" dirty="0"/>
              <a:t>Medical history &amp; physical exam focus on withdrawal signs &amp; symptoms</a:t>
            </a:r>
          </a:p>
          <a:p>
            <a:pPr marL="457200" lvl="0" indent="-228600">
              <a:spcBef>
                <a:spcPts val="0"/>
              </a:spcBef>
            </a:pPr>
            <a:r>
              <a:rPr lang="en" sz="3200" dirty="0"/>
              <a:t>Methadone withdrawal symptom management in </a:t>
            </a:r>
            <a:r>
              <a:rPr lang="en-US" sz="3200" dirty="0"/>
              <a:t>OTP</a:t>
            </a:r>
            <a:r>
              <a:rPr lang="en" sz="3200" dirty="0"/>
              <a:t> or inpatient setting</a:t>
            </a:r>
          </a:p>
        </p:txBody>
      </p:sp>
      <p:sp>
        <p:nvSpPr>
          <p:cNvPr id="135" name="Shape 135"/>
          <p:cNvSpPr txBox="1">
            <a:spLocks noGrp="1"/>
          </p:cNvSpPr>
          <p:nvPr>
            <p:ph type="title"/>
          </p:nvPr>
        </p:nvSpPr>
        <p:spPr>
          <a:xfrm>
            <a:off x="0" y="935323"/>
            <a:ext cx="8229600" cy="692182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 dirty="0"/>
              <a:t>Opioid Withdrawal </a:t>
            </a:r>
            <a:br>
              <a:rPr lang="en-US" dirty="0"/>
            </a:br>
            <a:r>
              <a:rPr lang="en" dirty="0"/>
              <a:t>Management</a:t>
            </a:r>
          </a:p>
        </p:txBody>
      </p:sp>
      <p:pic>
        <p:nvPicPr>
          <p:cNvPr id="5" name="Picture 4" descr="Screen Shot 2015-09-03 at 1.13.20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5674" y="206395"/>
            <a:ext cx="1029650" cy="2098155"/>
          </a:xfrm>
          <a:prstGeom prst="rect">
            <a:avLst/>
          </a:prstGeom>
          <a:ln w="6350" cmpd="sng">
            <a:solidFill>
              <a:srgbClr val="F6DE55"/>
            </a:solidFill>
          </a:ln>
        </p:spPr>
      </p:pic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>
            <a:spLocks noGrp="1"/>
          </p:cNvSpPr>
          <p:nvPr>
            <p:ph idx="1"/>
          </p:nvPr>
        </p:nvSpPr>
        <p:spPr>
          <a:xfrm>
            <a:off x="457200" y="1228910"/>
            <a:ext cx="82296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indent="-228600">
              <a:spcBef>
                <a:spcPts val="0"/>
              </a:spcBef>
              <a:buSzPct val="100000"/>
            </a:pPr>
            <a:r>
              <a:rPr lang="en-US" sz="3200" dirty="0" err="1"/>
              <a:t>Buprenorphine</a:t>
            </a:r>
            <a:r>
              <a:rPr lang="en-US" sz="3200" dirty="0"/>
              <a:t> can be used to manage withdrawal symptoms</a:t>
            </a:r>
          </a:p>
          <a:p>
            <a:pPr marL="457200" lvl="0" indent="-228600" rtl="0">
              <a:spcBef>
                <a:spcPts val="0"/>
              </a:spcBef>
              <a:buSzPct val="100000"/>
            </a:pPr>
            <a:r>
              <a:rPr lang="en" sz="3200" dirty="0"/>
              <a:t>Combination buprenorphine &amp; low dose oral naltrexone to manage withdrawal &amp; facilitate ER injectable naltrexone shows promise </a:t>
            </a:r>
          </a:p>
          <a:p>
            <a:pPr marL="457200" lvl="0" indent="-228600" rtl="0">
              <a:spcBef>
                <a:spcPts val="0"/>
              </a:spcBef>
              <a:buSzPct val="100000"/>
            </a:pPr>
            <a:r>
              <a:rPr lang="en" sz="3200" dirty="0"/>
              <a:t>Clonidine to support opioid withdrawal</a:t>
            </a:r>
          </a:p>
          <a:p>
            <a:pPr marL="457200" lvl="0" indent="-228600" rtl="0">
              <a:spcBef>
                <a:spcPts val="0"/>
              </a:spcBef>
              <a:buSzPct val="100000"/>
            </a:pPr>
            <a:r>
              <a:rPr lang="en" sz="3200" dirty="0"/>
              <a:t>Anesthesia ultra-rapid opioid detoxification (UROD) is NOT recommended - too high risk</a:t>
            </a:r>
          </a:p>
          <a:p>
            <a:pPr marL="457200" lvl="0" indent="-228600">
              <a:spcBef>
                <a:spcPts val="0"/>
              </a:spcBef>
              <a:buSzPct val="100000"/>
            </a:pPr>
            <a:r>
              <a:rPr lang="en" sz="3200" dirty="0"/>
              <a:t>Increased risk of OD or death with stopping agonist therapy &amp; resuming opioid use</a:t>
            </a:r>
          </a:p>
        </p:txBody>
      </p:sp>
      <p:sp>
        <p:nvSpPr>
          <p:cNvPr id="141" name="Shape 14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/>
              <a:t>Opioid Withdrawal Management </a:t>
            </a:r>
            <a:r>
              <a:rPr lang="en" sz="1800"/>
              <a:t>(cont’d)</a:t>
            </a:r>
          </a:p>
        </p:txBody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65000"/>
          </a:schemeClr>
        </a:solid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700999" y="385799"/>
            <a:ext cx="2395527" cy="884126"/>
          </a:xfrm>
          <a:prstGeom prst="roundRect">
            <a:avLst/>
          </a:prstGeom>
          <a:solidFill>
            <a:schemeClr val="tx2"/>
          </a:solidFill>
          <a:ln>
            <a:solidFill>
              <a:schemeClr val="bg1"/>
            </a:solidFill>
          </a:ln>
          <a:effectLst>
            <a:outerShdw blurRad="50800" dist="38100" dir="2700000" algn="br" rotWithShape="0">
              <a:srgbClr val="000000">
                <a:alpha val="43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effectLst/>
              </a:rPr>
              <a:t>Assessment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2700998" y="1848625"/>
            <a:ext cx="2395527" cy="884126"/>
          </a:xfrm>
          <a:prstGeom prst="roundRect">
            <a:avLst/>
          </a:prstGeom>
          <a:solidFill>
            <a:srgbClr val="E45B00"/>
          </a:solidFill>
          <a:ln>
            <a:solidFill>
              <a:schemeClr val="bg1"/>
            </a:solidFill>
          </a:ln>
          <a:effectLst>
            <a:outerShdw blurRad="50800" dist="38100" dir="2700000" algn="br" rotWithShape="0">
              <a:srgbClr val="000000">
                <a:alpha val="43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effectLst/>
              </a:rPr>
              <a:t>Diagnosis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2700998" y="3206962"/>
            <a:ext cx="2395527" cy="884126"/>
          </a:xfrm>
          <a:prstGeom prst="roundRect">
            <a:avLst/>
          </a:prstGeom>
          <a:solidFill>
            <a:srgbClr val="804000"/>
          </a:solidFill>
          <a:ln>
            <a:solidFill>
              <a:schemeClr val="bg1"/>
            </a:solidFill>
          </a:ln>
          <a:effectLst>
            <a:glow rad="63500">
              <a:schemeClr val="accent1">
                <a:alpha val="75000"/>
              </a:schemeClr>
            </a:glow>
            <a:outerShdw blurRad="50800" dist="38100" dir="2700000" algn="br" rotWithShape="0">
              <a:srgbClr val="000000">
                <a:alpha val="43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effectLst/>
              </a:rPr>
              <a:t>Treatment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2700999" y="4641657"/>
            <a:ext cx="2395527" cy="1101138"/>
          </a:xfrm>
          <a:prstGeom prst="roundRect">
            <a:avLst/>
          </a:prstGeom>
          <a:solidFill>
            <a:srgbClr val="00006D"/>
          </a:solidFill>
          <a:ln>
            <a:solidFill>
              <a:schemeClr val="bg1"/>
            </a:solidFill>
          </a:ln>
          <a:effectLst>
            <a:outerShdw blurRad="50800" dist="38100" dir="2700000" algn="br" rotWithShape="0">
              <a:srgbClr val="000000">
                <a:alpha val="43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effectLst/>
              </a:rPr>
              <a:t>Special Populations</a:t>
            </a:r>
          </a:p>
        </p:txBody>
      </p:sp>
      <p:cxnSp>
        <p:nvCxnSpPr>
          <p:cNvPr id="19" name="Straight Arrow Connector 18"/>
          <p:cNvCxnSpPr>
            <a:stCxn id="4" idx="2"/>
          </p:cNvCxnSpPr>
          <p:nvPr/>
        </p:nvCxnSpPr>
        <p:spPr>
          <a:xfrm rot="5400000">
            <a:off x="3605393" y="1555255"/>
            <a:ext cx="578700" cy="8041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5400000">
            <a:off x="3657638" y="2965835"/>
            <a:ext cx="474211" cy="8042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8" idx="2"/>
          </p:cNvCxnSpPr>
          <p:nvPr/>
        </p:nvCxnSpPr>
        <p:spPr>
          <a:xfrm rot="5400000">
            <a:off x="3619458" y="4362352"/>
            <a:ext cx="550569" cy="804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Folded Corner 9"/>
          <p:cNvSpPr/>
          <p:nvPr/>
        </p:nvSpPr>
        <p:spPr>
          <a:xfrm>
            <a:off x="5771771" y="2451437"/>
            <a:ext cx="3372227" cy="562626"/>
          </a:xfrm>
          <a:prstGeom prst="foldedCorner">
            <a:avLst/>
          </a:prstGeom>
          <a:solidFill>
            <a:srgbClr val="804000">
              <a:alpha val="77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300" dirty="0"/>
              <a:t>Treatment Setting</a:t>
            </a:r>
          </a:p>
        </p:txBody>
      </p:sp>
      <p:sp>
        <p:nvSpPr>
          <p:cNvPr id="11" name="Folded Corner 10"/>
          <p:cNvSpPr/>
          <p:nvPr/>
        </p:nvSpPr>
        <p:spPr>
          <a:xfrm>
            <a:off x="5771772" y="3206962"/>
            <a:ext cx="3372227" cy="562626"/>
          </a:xfrm>
          <a:prstGeom prst="foldedCorner">
            <a:avLst/>
          </a:prstGeom>
          <a:solidFill>
            <a:srgbClr val="804000">
              <a:alpha val="77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dirty="0"/>
              <a:t>Treating </a:t>
            </a:r>
            <a:r>
              <a:rPr lang="en-US" sz="2200" dirty="0" err="1"/>
              <a:t>Opioid</a:t>
            </a:r>
            <a:r>
              <a:rPr lang="en-US" sz="2200" dirty="0"/>
              <a:t> Withdrawal</a:t>
            </a:r>
          </a:p>
        </p:txBody>
      </p:sp>
      <p:sp>
        <p:nvSpPr>
          <p:cNvPr id="12" name="Folded Corner 11"/>
          <p:cNvSpPr/>
          <p:nvPr/>
        </p:nvSpPr>
        <p:spPr>
          <a:xfrm>
            <a:off x="5771770" y="3928209"/>
            <a:ext cx="3372228" cy="988924"/>
          </a:xfrm>
          <a:prstGeom prst="foldedCorner">
            <a:avLst/>
          </a:prstGeom>
          <a:solidFill>
            <a:srgbClr val="804000">
              <a:alpha val="77000"/>
            </a:srgbClr>
          </a:solidFill>
          <a:effectLst>
            <a:glow rad="139700">
              <a:schemeClr val="accent1">
                <a:alpha val="75000"/>
              </a:schemeClr>
            </a:glow>
            <a:outerShdw blurRad="50800" dist="25400" dir="5400000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dirty="0"/>
              <a:t>Treating </a:t>
            </a:r>
            <a:r>
              <a:rPr lang="en-US" sz="2200" dirty="0" err="1"/>
              <a:t>w</a:t>
            </a:r>
            <a:r>
              <a:rPr lang="en-US" sz="2200" dirty="0"/>
              <a:t>/ Methadone, </a:t>
            </a:r>
            <a:r>
              <a:rPr lang="en-US" sz="2200" dirty="0" err="1"/>
              <a:t>Buprenorphine</a:t>
            </a:r>
            <a:r>
              <a:rPr lang="en-US" sz="2200" dirty="0"/>
              <a:t>, </a:t>
            </a:r>
            <a:r>
              <a:rPr lang="en-US" sz="2200" dirty="0" err="1"/>
              <a:t>Naltrexone</a:t>
            </a:r>
            <a:endParaRPr lang="en-US" sz="2200" dirty="0"/>
          </a:p>
        </p:txBody>
      </p:sp>
      <p:sp>
        <p:nvSpPr>
          <p:cNvPr id="13" name="Folded Corner 12"/>
          <p:cNvSpPr/>
          <p:nvPr/>
        </p:nvSpPr>
        <p:spPr>
          <a:xfrm>
            <a:off x="5771773" y="5180169"/>
            <a:ext cx="3372227" cy="562626"/>
          </a:xfrm>
          <a:prstGeom prst="foldedCorner">
            <a:avLst/>
          </a:prstGeom>
          <a:solidFill>
            <a:srgbClr val="804000">
              <a:alpha val="77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dirty="0"/>
              <a:t>Psychosocial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>
            <a:spLocks noGrp="1"/>
          </p:cNvSpPr>
          <p:nvPr>
            <p:ph idx="1"/>
          </p:nvPr>
        </p:nvSpPr>
        <p:spPr>
          <a:xfrm>
            <a:off x="264271" y="1443030"/>
            <a:ext cx="82296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" sz="3200" dirty="0"/>
              <a:t>Methadone for physiological dependence with psychosocial intervention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 sz="3200" dirty="0"/>
              <a:t>Methadone in monitored program setting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 sz="3200" dirty="0"/>
              <a:t>Psychosocial treatment with methadone</a:t>
            </a:r>
            <a:endParaRPr lang="en-US" sz="3200" dirty="0"/>
          </a:p>
          <a:p>
            <a:pPr marL="457200" lvl="0" indent="-228600" rtl="0">
              <a:spcBef>
                <a:spcPts val="0"/>
              </a:spcBef>
            </a:pPr>
            <a:r>
              <a:rPr lang="en-US" sz="3200" dirty="0"/>
              <a:t>Recommended initial dose 10-30 mg; usual daily dosage from 60-120 mg</a:t>
            </a:r>
            <a:endParaRPr lang="en" sz="3200" dirty="0"/>
          </a:p>
          <a:p>
            <a:pPr marL="457200" lvl="0" indent="-228600" rtl="0">
              <a:spcBef>
                <a:spcPts val="0"/>
              </a:spcBef>
            </a:pPr>
            <a:r>
              <a:rPr lang="en" sz="3200" dirty="0"/>
              <a:t>Methadone for relapse or at risk for relapse</a:t>
            </a:r>
          </a:p>
          <a:p>
            <a:pPr marL="457200" lvl="0" indent="-228600">
              <a:spcBef>
                <a:spcPts val="0"/>
              </a:spcBef>
            </a:pPr>
            <a:r>
              <a:rPr lang="en" sz="3200" dirty="0"/>
              <a:t>Relapse prevention strategies part of comprehensive treatment</a:t>
            </a:r>
          </a:p>
        </p:txBody>
      </p:sp>
      <p:sp>
        <p:nvSpPr>
          <p:cNvPr id="153" name="Shape 15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 sz="4800"/>
              <a:t>Methadone</a:t>
            </a:r>
          </a:p>
        </p:txBody>
      </p:sp>
      <p:pic>
        <p:nvPicPr>
          <p:cNvPr id="6" name="Picture 5" descr="Screen Shot 2015-09-03 at 1.13.20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5674" y="206395"/>
            <a:ext cx="1029650" cy="2098155"/>
          </a:xfrm>
          <a:prstGeom prst="rect">
            <a:avLst/>
          </a:prstGeom>
          <a:ln w="6350" cmpd="sng">
            <a:solidFill>
              <a:srgbClr val="F6DE55"/>
            </a:solidFill>
          </a:ln>
        </p:spPr>
      </p:pic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idx="1"/>
          </p:nvPr>
        </p:nvSpPr>
        <p:spPr>
          <a:xfrm>
            <a:off x="457200" y="1897983"/>
            <a:ext cx="82296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" sz="3200" dirty="0"/>
              <a:t>May switch from methadone to other medication if side effects or other issues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 sz="3200" dirty="0"/>
              <a:t>Low doses of methadone first if switching to buprenorphine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 sz="3200" dirty="0"/>
              <a:t>Complete withdrawal from methadone before switching to </a:t>
            </a:r>
            <a:r>
              <a:rPr lang="en-US" sz="3200" dirty="0"/>
              <a:t>oral or ER</a:t>
            </a:r>
            <a:r>
              <a:rPr lang="en" sz="3200" dirty="0"/>
              <a:t> naltrexone</a:t>
            </a:r>
          </a:p>
          <a:p>
            <a:pPr marL="457200" lvl="0" indent="-228600">
              <a:spcBef>
                <a:spcPts val="0"/>
              </a:spcBef>
            </a:pPr>
            <a:r>
              <a:rPr lang="en" sz="3200" dirty="0"/>
              <a:t>No recommended/optimal treatment duration (depends on patient response)</a:t>
            </a:r>
          </a:p>
        </p:txBody>
      </p:sp>
      <p:sp>
        <p:nvSpPr>
          <p:cNvPr id="159" name="Shape 15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 sz="4800" dirty="0"/>
              <a:t>Methadone</a:t>
            </a:r>
            <a:r>
              <a:rPr lang="en" dirty="0"/>
              <a:t> </a:t>
            </a:r>
            <a:r>
              <a:rPr lang="en" sz="2400" dirty="0"/>
              <a:t>(cont’d)</a:t>
            </a:r>
          </a:p>
        </p:txBody>
      </p:sp>
      <p:pic>
        <p:nvPicPr>
          <p:cNvPr id="5" name="Picture 4" descr="Screen Shot 2015-09-03 at 1.13.20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5674" y="206395"/>
            <a:ext cx="1029650" cy="2098155"/>
          </a:xfrm>
          <a:prstGeom prst="rect">
            <a:avLst/>
          </a:prstGeom>
          <a:ln w="6350" cmpd="sng">
            <a:solidFill>
              <a:srgbClr val="F6DE55"/>
            </a:solidFill>
          </a:ln>
        </p:spPr>
      </p:pic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>
            <a:spLocks noGrp="1"/>
          </p:cNvSpPr>
          <p:nvPr>
            <p:ph idx="1"/>
          </p:nvPr>
        </p:nvSpPr>
        <p:spPr>
          <a:xfrm>
            <a:off x="0" y="1270121"/>
            <a:ext cx="91440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>
              <a:spcBef>
                <a:spcPts val="0"/>
              </a:spcBef>
              <a:buSzPct val="100000"/>
            </a:pPr>
            <a:r>
              <a:rPr lang="en" sz="3200" dirty="0"/>
              <a:t>Mild to moderate opioid withdrawal </a:t>
            </a:r>
            <a:r>
              <a:rPr lang="en-US" sz="3200" dirty="0"/>
              <a:t>        </a:t>
            </a:r>
            <a:r>
              <a:rPr lang="en" sz="3200" dirty="0"/>
              <a:t>symptoms before buprenorphine</a:t>
            </a:r>
          </a:p>
          <a:p>
            <a:pPr marL="457200" lvl="0" indent="-228600" rtl="0">
              <a:spcBef>
                <a:spcPts val="0"/>
              </a:spcBef>
              <a:buSzPct val="100000"/>
            </a:pPr>
            <a:r>
              <a:rPr lang="en" sz="3200" dirty="0"/>
              <a:t>Start with 2-4 mg; increase dosage in 2-4 mg increments</a:t>
            </a:r>
          </a:p>
          <a:p>
            <a:pPr marL="457200" lvl="0" indent="-228600" rtl="0">
              <a:spcBef>
                <a:spcPts val="0"/>
              </a:spcBef>
              <a:buSzPct val="100000"/>
            </a:pPr>
            <a:r>
              <a:rPr lang="en" sz="3200" dirty="0"/>
              <a:t>Observe patients in office during induction, home</a:t>
            </a:r>
            <a:r>
              <a:rPr lang="en-US" sz="3200" dirty="0"/>
              <a:t> </a:t>
            </a:r>
            <a:r>
              <a:rPr lang="en" sz="3200" dirty="0"/>
              <a:t>inductions if experienced physician</a:t>
            </a:r>
            <a:r>
              <a:rPr lang="en-US" sz="3200" dirty="0"/>
              <a:t> or patient</a:t>
            </a:r>
            <a:endParaRPr lang="en" sz="3200" dirty="0"/>
          </a:p>
          <a:p>
            <a:pPr marL="457200" lvl="0" indent="-228600" rtl="0">
              <a:spcBef>
                <a:spcPts val="0"/>
              </a:spcBef>
              <a:buSzPct val="100000"/>
            </a:pPr>
            <a:r>
              <a:rPr lang="en" sz="3200" dirty="0"/>
              <a:t>After induction ≥8 mg a day; 4-8 mg increases w</a:t>
            </a:r>
            <a:r>
              <a:rPr lang="en-US" sz="3200" dirty="0"/>
              <a:t>/</a:t>
            </a:r>
            <a:r>
              <a:rPr lang="en" sz="3200" dirty="0"/>
              <a:t>continued opioid use (daily dose 12-16 mg or higher)</a:t>
            </a:r>
          </a:p>
          <a:p>
            <a:pPr marL="457200" lvl="0" indent="-228600">
              <a:spcBef>
                <a:spcPts val="0"/>
              </a:spcBef>
              <a:buSzPct val="100000"/>
            </a:pPr>
            <a:r>
              <a:rPr lang="en" sz="3200" dirty="0"/>
              <a:t>Psychosocial treatment with buprenophrine</a:t>
            </a:r>
          </a:p>
        </p:txBody>
      </p:sp>
      <p:sp>
        <p:nvSpPr>
          <p:cNvPr id="165" name="Shape 16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4800"/>
              <a:t>Buprenorphine</a:t>
            </a:r>
          </a:p>
        </p:txBody>
      </p:sp>
      <p:pic>
        <p:nvPicPr>
          <p:cNvPr id="5" name="Picture 4" descr="Screen Shot 2015-09-03 at 1.13.20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5674" y="206395"/>
            <a:ext cx="1029650" cy="2098155"/>
          </a:xfrm>
          <a:prstGeom prst="rect">
            <a:avLst/>
          </a:prstGeom>
          <a:ln w="6350" cmpd="sng">
            <a:solidFill>
              <a:srgbClr val="F6DE55"/>
            </a:solidFill>
          </a:ln>
        </p:spPr>
      </p:pic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>
            <a:spLocks noGrp="1"/>
          </p:cNvSpPr>
          <p:nvPr>
            <p:ph idx="1"/>
          </p:nvPr>
        </p:nvSpPr>
        <p:spPr>
          <a:xfrm>
            <a:off x="254000" y="1384300"/>
            <a:ext cx="8686800" cy="4405932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" sz="3200" dirty="0"/>
              <a:t>Reduce buprenorphine diversion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 sz="3200" dirty="0"/>
              <a:t>Frequent </a:t>
            </a:r>
            <a:r>
              <a:rPr lang="en-US" sz="3200" dirty="0"/>
              <a:t>urine </a:t>
            </a:r>
            <a:r>
              <a:rPr lang="en" sz="3200" dirty="0"/>
              <a:t>drug tests (including buprenorphine) 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 sz="3200" dirty="0"/>
              <a:t>Frequent visits until stable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 sz="3200" dirty="0"/>
              <a:t>If/when taper, should be slow &amp; monitored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 sz="3200" dirty="0"/>
              <a:t>7-14 days between buprenorphine to naltrexone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 sz="3200" dirty="0"/>
              <a:t>Buprenorphine to methadone no time delay</a:t>
            </a:r>
          </a:p>
          <a:p>
            <a:pPr marL="457200" lvl="0" indent="-228600">
              <a:spcBef>
                <a:spcPts val="0"/>
              </a:spcBef>
            </a:pPr>
            <a:r>
              <a:rPr lang="en" sz="3200" dirty="0"/>
              <a:t>No recommended time limit for treatment</a:t>
            </a:r>
          </a:p>
        </p:txBody>
      </p:sp>
      <p:sp>
        <p:nvSpPr>
          <p:cNvPr id="171" name="Shape 17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4800"/>
              <a:t>Buprenorphine </a:t>
            </a:r>
          </a:p>
        </p:txBody>
      </p:sp>
      <p:pic>
        <p:nvPicPr>
          <p:cNvPr id="5" name="Picture 4" descr="Screen Shot 2015-09-03 at 1.13.20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5674" y="206395"/>
            <a:ext cx="1029650" cy="2098155"/>
          </a:xfrm>
          <a:prstGeom prst="rect">
            <a:avLst/>
          </a:prstGeom>
          <a:ln w="6350" cmpd="sng">
            <a:solidFill>
              <a:srgbClr val="F6DE55"/>
            </a:solidFill>
          </a:ln>
        </p:spPr>
      </p:pic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>
            <a:spLocks noGrp="1"/>
          </p:cNvSpPr>
          <p:nvPr>
            <p:ph idx="1"/>
          </p:nvPr>
        </p:nvSpPr>
        <p:spPr>
          <a:xfrm>
            <a:off x="0" y="1453438"/>
            <a:ext cx="90043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" sz="3200" dirty="0"/>
              <a:t>Naltrexone rec to prevent relapse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 sz="3200" dirty="0"/>
              <a:t>Psychosocial treatment with naltrexone</a:t>
            </a:r>
            <a:endParaRPr lang="en-US" sz="3200" dirty="0"/>
          </a:p>
          <a:p>
            <a:pPr marL="457200" lvl="0" indent="-228600" rtl="0">
              <a:spcBef>
                <a:spcPts val="0"/>
              </a:spcBef>
            </a:pPr>
            <a:r>
              <a:rPr lang="en-US" sz="3200" dirty="0"/>
              <a:t>Oral </a:t>
            </a:r>
            <a:r>
              <a:rPr lang="en-US" sz="3200" dirty="0" err="1"/>
              <a:t>naltrexone</a:t>
            </a:r>
            <a:r>
              <a:rPr lang="en-US" sz="3200" dirty="0"/>
              <a:t> taken daily in 50 mg doses or 3x weekly in two 100 mg doses, followed by one 150 mg dose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-US" sz="3200" dirty="0" err="1"/>
              <a:t>Naltrexone</a:t>
            </a:r>
            <a:r>
              <a:rPr lang="en-US" sz="3200" dirty="0"/>
              <a:t> ER administered every 4 weeks at set dosage of 380 mg/injection</a:t>
            </a:r>
            <a:endParaRPr lang="en" sz="3200" dirty="0"/>
          </a:p>
          <a:p>
            <a:pPr marL="457200" lvl="0" indent="-228600" rtl="0">
              <a:spcBef>
                <a:spcPts val="0"/>
              </a:spcBef>
            </a:pPr>
            <a:r>
              <a:rPr lang="en" sz="3200" dirty="0"/>
              <a:t>No recommended length of treatment</a:t>
            </a:r>
          </a:p>
          <a:p>
            <a:pPr marL="457200" lvl="0" indent="-228600">
              <a:spcBef>
                <a:spcPts val="0"/>
              </a:spcBef>
            </a:pPr>
            <a:r>
              <a:rPr lang="en-US" sz="3200" dirty="0"/>
              <a:t>Plan and monitor </a:t>
            </a:r>
            <a:r>
              <a:rPr lang="en-US" sz="3200" dirty="0" err="1"/>
              <a:t>n</a:t>
            </a:r>
            <a:r>
              <a:rPr lang="en" sz="3200" dirty="0"/>
              <a:t>altrexone to</a:t>
            </a:r>
            <a:r>
              <a:rPr lang="en-US" sz="3200" dirty="0"/>
              <a:t> agonist switches</a:t>
            </a:r>
            <a:endParaRPr lang="en" sz="3200" dirty="0"/>
          </a:p>
        </p:txBody>
      </p:sp>
      <p:sp>
        <p:nvSpPr>
          <p:cNvPr id="177" name="Shape 17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4800"/>
              <a:t>Naltrexone</a:t>
            </a:r>
          </a:p>
        </p:txBody>
      </p:sp>
      <p:pic>
        <p:nvPicPr>
          <p:cNvPr id="5" name="Picture 4" descr="Screen Shot 2015-09-03 at 1.13.20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7150" y="197203"/>
            <a:ext cx="1029650" cy="2098155"/>
          </a:xfrm>
          <a:prstGeom prst="rect">
            <a:avLst/>
          </a:prstGeom>
          <a:ln w="6350" cmpd="sng">
            <a:solidFill>
              <a:srgbClr val="F6DE55"/>
            </a:solidFill>
          </a:ln>
        </p:spPr>
      </p:pic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>
            <a:spLocks noGrp="1"/>
          </p:cNvSpPr>
          <p:nvPr>
            <p:ph idx="1"/>
          </p:nvPr>
        </p:nvSpPr>
        <p:spPr>
          <a:xfrm>
            <a:off x="279400" y="1964105"/>
            <a:ext cx="86868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>
              <a:spcBef>
                <a:spcPts val="0"/>
              </a:spcBef>
            </a:pPr>
            <a:r>
              <a:rPr lang="en" sz="3600" dirty="0"/>
              <a:t>Recommended with any </a:t>
            </a:r>
            <a:r>
              <a:rPr lang="en-US" sz="3600" dirty="0"/>
              <a:t>    </a:t>
            </a:r>
            <a:r>
              <a:rPr lang="en" sz="3600" dirty="0"/>
              <a:t>pharmacological treatment</a:t>
            </a:r>
            <a:r>
              <a:rPr lang="en-US" sz="3600" dirty="0"/>
              <a:t> – at a minimum should include:</a:t>
            </a:r>
          </a:p>
          <a:p>
            <a:pPr marL="690372" lvl="1" indent="-228600">
              <a:spcBef>
                <a:spcPts val="0"/>
              </a:spcBef>
            </a:pPr>
            <a:r>
              <a:rPr lang="en-US" sz="3300" dirty="0"/>
              <a:t>Psychosocial needs assessment</a:t>
            </a:r>
          </a:p>
          <a:p>
            <a:pPr marL="690372" lvl="1" indent="-228600">
              <a:spcBef>
                <a:spcPts val="0"/>
              </a:spcBef>
            </a:pPr>
            <a:r>
              <a:rPr lang="en-US" sz="3300" dirty="0"/>
              <a:t>Supportive counseling</a:t>
            </a:r>
          </a:p>
          <a:p>
            <a:pPr marL="690372" lvl="1" indent="-228600">
              <a:spcBef>
                <a:spcPts val="0"/>
              </a:spcBef>
            </a:pPr>
            <a:r>
              <a:rPr lang="en-US" sz="3300" dirty="0"/>
              <a:t>Links to existing family support</a:t>
            </a:r>
          </a:p>
          <a:p>
            <a:pPr marL="690372" lvl="1" indent="-228600">
              <a:spcBef>
                <a:spcPts val="0"/>
              </a:spcBef>
            </a:pPr>
            <a:r>
              <a:rPr lang="en-US" sz="3300" dirty="0"/>
              <a:t>Referrals to community services</a:t>
            </a:r>
            <a:endParaRPr lang="en" sz="3300" dirty="0"/>
          </a:p>
        </p:txBody>
      </p:sp>
      <p:sp>
        <p:nvSpPr>
          <p:cNvPr id="183" name="Shape 183"/>
          <p:cNvSpPr txBox="1">
            <a:spLocks noGrp="1"/>
          </p:cNvSpPr>
          <p:nvPr>
            <p:ph type="title"/>
          </p:nvPr>
        </p:nvSpPr>
        <p:spPr>
          <a:xfrm>
            <a:off x="-262929" y="1049870"/>
            <a:ext cx="8229600" cy="692182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 sz="4800" dirty="0"/>
              <a:t>Psychosocial </a:t>
            </a:r>
            <a:r>
              <a:rPr lang="en-US" sz="4800" dirty="0"/>
              <a:t>in Conjunction with Medications</a:t>
            </a:r>
            <a:endParaRPr lang="en" sz="4800" dirty="0"/>
          </a:p>
        </p:txBody>
      </p:sp>
      <p:pic>
        <p:nvPicPr>
          <p:cNvPr id="5" name="Picture 4" descr="Screen Shot 2015-09-03 at 1.13.20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5527" y="430548"/>
            <a:ext cx="1029650" cy="2098155"/>
          </a:xfrm>
          <a:prstGeom prst="rect">
            <a:avLst/>
          </a:prstGeom>
          <a:ln w="6350" cmpd="sng">
            <a:solidFill>
              <a:srgbClr val="F6DE55"/>
            </a:solidFill>
          </a:ln>
        </p:spPr>
      </p:pic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idx="1"/>
          </p:nvPr>
        </p:nvSpPr>
        <p:spPr>
          <a:xfrm>
            <a:off x="457200" y="2156374"/>
            <a:ext cx="82296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indent="-228600">
              <a:spcBef>
                <a:spcPts val="0"/>
              </a:spcBef>
            </a:pPr>
            <a:r>
              <a:rPr lang="en-US" sz="3600" dirty="0"/>
              <a:t> </a:t>
            </a:r>
            <a:r>
              <a:rPr lang="en" sz="3600" dirty="0"/>
              <a:t>Opioid Use Disorder (OUD) is a chronic, relapsing disease defined in the DSM-5</a:t>
            </a:r>
            <a:endParaRPr lang="en-US" sz="3600" dirty="0"/>
          </a:p>
          <a:p>
            <a:pPr marL="457200" indent="-228600">
              <a:spcBef>
                <a:spcPts val="0"/>
              </a:spcBef>
            </a:pPr>
            <a:r>
              <a:rPr lang="en" sz="3900" dirty="0"/>
              <a:t>Bio-psycho-social-spiritual illness</a:t>
            </a:r>
            <a:endParaRPr lang="en-US" sz="3900" dirty="0"/>
          </a:p>
          <a:p>
            <a:pPr marL="457200" indent="-228600">
              <a:spcBef>
                <a:spcPts val="0"/>
              </a:spcBef>
            </a:pPr>
            <a:r>
              <a:rPr lang="en" sz="3900" dirty="0"/>
              <a:t>Addiction involving opioid use</a:t>
            </a:r>
          </a:p>
          <a:p>
            <a:pPr marL="457200" lvl="0" indent="0" rtl="0">
              <a:spcBef>
                <a:spcPts val="0"/>
              </a:spcBef>
              <a:buNone/>
            </a:pPr>
            <a:endParaRPr sz="3600" dirty="0"/>
          </a:p>
          <a:p>
            <a:pPr marL="457200" marR="0" lvl="0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3200" dirty="0"/>
              <a:t>	</a:t>
            </a:r>
            <a:r>
              <a:rPr lang="en" sz="3200" dirty="0"/>
              <a:t>All abbreviations and acronyms available in the</a:t>
            </a:r>
            <a:r>
              <a:rPr lang="en-US" sz="3200" dirty="0"/>
              <a:t> ASAM National</a:t>
            </a:r>
            <a:r>
              <a:rPr lang="en" sz="3200" dirty="0"/>
              <a:t> Practice Guideline </a:t>
            </a:r>
          </a:p>
          <a:p>
            <a:pPr marR="0" lvl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Shape 82"/>
          <p:cNvSpPr txBox="1">
            <a:spLocks noGrp="1"/>
          </p:cNvSpPr>
          <p:nvPr>
            <p:ph type="title"/>
          </p:nvPr>
        </p:nvSpPr>
        <p:spPr>
          <a:xfrm>
            <a:off x="1140313" y="1271923"/>
            <a:ext cx="8229600" cy="692182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 sz="4800" dirty="0"/>
              <a:t>Definitions</a:t>
            </a:r>
          </a:p>
        </p:txBody>
      </p:sp>
      <p:pic>
        <p:nvPicPr>
          <p:cNvPr id="4" name="Picture 3" descr="Screen Shot 2015-08-31 at 3.15.13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0"/>
            <a:ext cx="2811273" cy="2156374"/>
          </a:xfrm>
          <a:prstGeom prst="rect">
            <a:avLst/>
          </a:prstGeom>
          <a:solidFill>
            <a:schemeClr val="bg1"/>
          </a:solidFill>
          <a:ln w="6350" cmpd="sng">
            <a:solidFill>
              <a:srgbClr val="F6DE55"/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>
            <a:spLocks noGrp="1"/>
          </p:cNvSpPr>
          <p:nvPr>
            <p:ph idx="1"/>
          </p:nvPr>
        </p:nvSpPr>
        <p:spPr>
          <a:xfrm>
            <a:off x="279400" y="2528703"/>
            <a:ext cx="86868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" sz="3600" dirty="0"/>
              <a:t>Collaboration with behavioral provider</a:t>
            </a:r>
            <a:endParaRPr lang="en-US" sz="3600" dirty="0"/>
          </a:p>
          <a:p>
            <a:pPr marL="457200" indent="-228600">
              <a:spcBef>
                <a:spcPts val="0"/>
              </a:spcBef>
            </a:pPr>
            <a:r>
              <a:rPr lang="en-US" sz="3600" dirty="0"/>
              <a:t>Psychosocial treatment generally recommended for patients receiving </a:t>
            </a:r>
            <a:r>
              <a:rPr lang="en-US" sz="3600" dirty="0" err="1"/>
              <a:t>opioid</a:t>
            </a:r>
            <a:r>
              <a:rPr lang="en-US" sz="3600" dirty="0"/>
              <a:t> agonist treatment</a:t>
            </a:r>
            <a:endParaRPr lang="en" sz="3600" dirty="0"/>
          </a:p>
          <a:p>
            <a:pPr marL="457200" lvl="0" indent="-228600">
              <a:spcBef>
                <a:spcPts val="0"/>
              </a:spcBef>
            </a:pPr>
            <a:r>
              <a:rPr lang="en" sz="3600" dirty="0"/>
              <a:t>Offered with oral and extended-release injectable naltrexone</a:t>
            </a:r>
          </a:p>
        </p:txBody>
      </p:sp>
      <p:sp>
        <p:nvSpPr>
          <p:cNvPr id="183" name="Shape 183"/>
          <p:cNvSpPr txBox="1">
            <a:spLocks noGrp="1"/>
          </p:cNvSpPr>
          <p:nvPr>
            <p:ph type="title"/>
          </p:nvPr>
        </p:nvSpPr>
        <p:spPr>
          <a:xfrm>
            <a:off x="-262929" y="1049870"/>
            <a:ext cx="8229600" cy="692182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 sz="4800" dirty="0"/>
              <a:t>Psychosocial </a:t>
            </a:r>
            <a:r>
              <a:rPr lang="en-US" sz="4800" dirty="0"/>
              <a:t>in Conjunction with Medications </a:t>
            </a:r>
            <a:r>
              <a:rPr lang="en" sz="2400" dirty="0"/>
              <a:t>(cont’d)</a:t>
            </a:r>
          </a:p>
        </p:txBody>
      </p:sp>
      <p:pic>
        <p:nvPicPr>
          <p:cNvPr id="5" name="Picture 4" descr="Screen Shot 2015-09-03 at 1.13.20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5527" y="430548"/>
            <a:ext cx="1029650" cy="2098155"/>
          </a:xfrm>
          <a:prstGeom prst="rect">
            <a:avLst/>
          </a:prstGeom>
          <a:ln w="6350" cmpd="sng">
            <a:solidFill>
              <a:srgbClr val="F6DE55"/>
            </a:solidFill>
          </a:ln>
        </p:spPr>
      </p:pic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5-08-25 at 2.12.35 PM.png"/>
          <p:cNvPicPr>
            <a:picLocks noGrp="1" noChangeAspect="1"/>
          </p:cNvPicPr>
          <p:nvPr>
            <p:ph idx="1"/>
          </p:nvPr>
        </p:nvPicPr>
        <p:blipFill>
          <a:blip r:embed="rId2"/>
          <a:srcRect t="-5632" b="-5632"/>
          <a:stretch>
            <a:fillRect/>
          </a:stretch>
        </p:blipFill>
        <p:spPr>
          <a:xfrm>
            <a:off x="0" y="1344139"/>
            <a:ext cx="9177880" cy="458894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Medications for OUD Treatment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6211669"/>
            <a:ext cx="53912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aseline="30000" dirty="0" err="1">
                <a:solidFill>
                  <a:schemeClr val="bg1"/>
                </a:solidFill>
              </a:rPr>
              <a:t>a</a:t>
            </a:r>
            <a:r>
              <a:rPr lang="en-US" dirty="0" err="1">
                <a:solidFill>
                  <a:schemeClr val="bg1"/>
                </a:solidFill>
              </a:rPr>
              <a:t>The</a:t>
            </a:r>
            <a:r>
              <a:rPr lang="en-US" dirty="0">
                <a:solidFill>
                  <a:schemeClr val="bg1"/>
                </a:solidFill>
              </a:rPr>
              <a:t> dose should be individualized and may be higher </a:t>
            </a:r>
          </a:p>
          <a:p>
            <a:r>
              <a:rPr lang="en-US" dirty="0">
                <a:solidFill>
                  <a:schemeClr val="bg1"/>
                </a:solidFill>
              </a:rPr>
              <a:t>or lower than this usual dosage.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65000"/>
          </a:schemeClr>
        </a:solid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569176" y="385800"/>
            <a:ext cx="2395527" cy="884126"/>
          </a:xfrm>
          <a:prstGeom prst="roundRect">
            <a:avLst/>
          </a:prstGeom>
          <a:solidFill>
            <a:schemeClr val="tx2"/>
          </a:solidFill>
          <a:ln>
            <a:solidFill>
              <a:schemeClr val="bg1"/>
            </a:solidFill>
          </a:ln>
          <a:effectLst>
            <a:outerShdw blurRad="50800" dist="38100" dir="2700000" algn="br" rotWithShape="0">
              <a:srgbClr val="000000">
                <a:alpha val="43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effectLst/>
              </a:rPr>
              <a:t>Assessment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569175" y="1848626"/>
            <a:ext cx="2395527" cy="884126"/>
          </a:xfrm>
          <a:prstGeom prst="roundRect">
            <a:avLst/>
          </a:prstGeom>
          <a:solidFill>
            <a:srgbClr val="E45B00"/>
          </a:solidFill>
          <a:ln>
            <a:solidFill>
              <a:schemeClr val="bg1"/>
            </a:solidFill>
          </a:ln>
          <a:effectLst>
            <a:outerShdw blurRad="50800" dist="38100" dir="2700000" algn="br" rotWithShape="0">
              <a:srgbClr val="000000">
                <a:alpha val="43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effectLst/>
              </a:rPr>
              <a:t>Diagnosis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3569175" y="3206963"/>
            <a:ext cx="2395527" cy="884126"/>
          </a:xfrm>
          <a:prstGeom prst="roundRect">
            <a:avLst/>
          </a:prstGeom>
          <a:solidFill>
            <a:srgbClr val="804000"/>
          </a:solidFill>
          <a:ln>
            <a:solidFill>
              <a:schemeClr val="bg1"/>
            </a:solidFill>
          </a:ln>
          <a:effectLst>
            <a:outerShdw blurRad="50800" dist="38100" dir="2700000" algn="br" rotWithShape="0">
              <a:srgbClr val="000000">
                <a:alpha val="43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effectLst/>
              </a:rPr>
              <a:t>Treatment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3569176" y="4641658"/>
            <a:ext cx="2395527" cy="1101138"/>
          </a:xfrm>
          <a:prstGeom prst="roundRect">
            <a:avLst/>
          </a:prstGeom>
          <a:solidFill>
            <a:srgbClr val="00006D"/>
          </a:solidFill>
          <a:ln>
            <a:solidFill>
              <a:schemeClr val="bg1"/>
            </a:solidFill>
          </a:ln>
          <a:effectLst>
            <a:glow rad="228600">
              <a:schemeClr val="accent1">
                <a:alpha val="75000"/>
              </a:schemeClr>
            </a:glow>
            <a:outerShdw blurRad="50800" dist="38100" dir="2700000" algn="br" rotWithShape="0">
              <a:srgbClr val="000000">
                <a:alpha val="43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effectLst/>
              </a:rPr>
              <a:t>Special Populations</a:t>
            </a:r>
          </a:p>
        </p:txBody>
      </p:sp>
      <p:cxnSp>
        <p:nvCxnSpPr>
          <p:cNvPr id="19" name="Straight Arrow Connector 18"/>
          <p:cNvCxnSpPr>
            <a:stCxn id="4" idx="2"/>
          </p:cNvCxnSpPr>
          <p:nvPr/>
        </p:nvCxnSpPr>
        <p:spPr>
          <a:xfrm rot="5400000">
            <a:off x="4473570" y="1555256"/>
            <a:ext cx="578700" cy="8041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5400000">
            <a:off x="4525815" y="2965836"/>
            <a:ext cx="474211" cy="8042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8" idx="2"/>
          </p:cNvCxnSpPr>
          <p:nvPr/>
        </p:nvCxnSpPr>
        <p:spPr>
          <a:xfrm rot="5400000">
            <a:off x="4487635" y="4362353"/>
            <a:ext cx="550569" cy="804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SzPct val="100000"/>
            </a:pPr>
            <a:r>
              <a:rPr lang="en" sz="3200" dirty="0"/>
              <a:t>Identify &amp; refer urgent medical conditions</a:t>
            </a:r>
          </a:p>
          <a:p>
            <a:pPr marL="457200" lvl="0" indent="-228600" rtl="0">
              <a:spcBef>
                <a:spcPts val="0"/>
              </a:spcBef>
              <a:buSzPct val="100000"/>
            </a:pPr>
            <a:r>
              <a:rPr lang="en" sz="3200" dirty="0"/>
              <a:t>Medical &amp; psychosocial examination</a:t>
            </a:r>
          </a:p>
          <a:p>
            <a:pPr marL="457200" lvl="0" indent="-228600" rtl="0">
              <a:spcBef>
                <a:spcPts val="0"/>
              </a:spcBef>
              <a:buSzPct val="100000"/>
            </a:pPr>
            <a:r>
              <a:rPr lang="en" sz="3200" dirty="0"/>
              <a:t>OB/Gynecologists be alert to signs of OUD</a:t>
            </a:r>
            <a:endParaRPr lang="en-US" sz="3200" dirty="0"/>
          </a:p>
          <a:p>
            <a:pPr marL="457200" lvl="0" indent="-228600" rtl="0">
              <a:spcBef>
                <a:spcPts val="0"/>
              </a:spcBef>
              <a:buSzPct val="100000"/>
            </a:pPr>
            <a:r>
              <a:rPr lang="en-US" sz="3200" dirty="0"/>
              <a:t>Psychosocial treatment is recommended</a:t>
            </a:r>
            <a:endParaRPr lang="en" sz="3200" dirty="0"/>
          </a:p>
          <a:p>
            <a:pPr marL="457200" lvl="0" indent="-228600" rtl="0">
              <a:spcBef>
                <a:spcPts val="0"/>
              </a:spcBef>
              <a:buSzPct val="100000"/>
            </a:pPr>
            <a:r>
              <a:rPr lang="en" sz="3200" dirty="0"/>
              <a:t>HIV &amp; hepatitis (B &amp; C) testing &amp; counseling</a:t>
            </a:r>
          </a:p>
          <a:p>
            <a:pPr marL="457200" lvl="0" indent="-228600" rtl="0">
              <a:spcBef>
                <a:spcPts val="0"/>
              </a:spcBef>
              <a:buSzPct val="100000"/>
            </a:pPr>
            <a:r>
              <a:rPr lang="en" sz="3200" dirty="0"/>
              <a:t>With patient consent, urine testing for opioids and other drugs</a:t>
            </a:r>
          </a:p>
          <a:p>
            <a:pPr marL="457200" lvl="0" indent="-228600">
              <a:spcBef>
                <a:spcPts val="0"/>
              </a:spcBef>
            </a:pPr>
            <a:r>
              <a:rPr lang="en" sz="3200" dirty="0"/>
              <a:t>Treat </a:t>
            </a:r>
            <a:r>
              <a:rPr lang="en-US" sz="3200" dirty="0"/>
              <a:t>OUD </a:t>
            </a:r>
            <a:r>
              <a:rPr lang="en" sz="3200" dirty="0"/>
              <a:t>women w/methadone or buprenorphine rather than abstinence </a:t>
            </a:r>
          </a:p>
        </p:txBody>
      </p:sp>
      <p:sp>
        <p:nvSpPr>
          <p:cNvPr id="201" name="Shape 201"/>
          <p:cNvSpPr txBox="1">
            <a:spLocks noGrp="1"/>
          </p:cNvSpPr>
          <p:nvPr>
            <p:ph type="title"/>
          </p:nvPr>
        </p:nvSpPr>
        <p:spPr>
          <a:xfrm>
            <a:off x="1817866" y="913304"/>
            <a:ext cx="8229600" cy="692182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 sz="4800" dirty="0"/>
              <a:t>Pregnant Women</a:t>
            </a:r>
          </a:p>
        </p:txBody>
      </p:sp>
      <p:pic>
        <p:nvPicPr>
          <p:cNvPr id="4" name="Picture 3" descr="pregnant-woma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482" y="0"/>
            <a:ext cx="2448018" cy="1632012"/>
          </a:xfrm>
          <a:prstGeom prst="rect">
            <a:avLst/>
          </a:prstGeom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 txBox="1">
            <a:spLocks noGrp="1"/>
          </p:cNvSpPr>
          <p:nvPr>
            <p:ph idx="1"/>
          </p:nvPr>
        </p:nvSpPr>
        <p:spPr>
          <a:xfrm>
            <a:off x="457200" y="1701800"/>
            <a:ext cx="86868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SzPct val="100000"/>
            </a:pPr>
            <a:r>
              <a:rPr lang="en" sz="3200" dirty="0"/>
              <a:t>Co-managed w</a:t>
            </a:r>
            <a:r>
              <a:rPr lang="en-US" sz="3200" dirty="0"/>
              <a:t>/</a:t>
            </a:r>
            <a:r>
              <a:rPr lang="en" sz="3200" dirty="0"/>
              <a:t> OB/GYN &amp; </a:t>
            </a:r>
            <a:r>
              <a:rPr lang="en-US" sz="3200" dirty="0"/>
              <a:t>addiction</a:t>
            </a:r>
            <a:r>
              <a:rPr lang="en" sz="3200" dirty="0"/>
              <a:t> specialist</a:t>
            </a:r>
          </a:p>
          <a:p>
            <a:pPr marL="457200" lvl="0" indent="-228600" rtl="0">
              <a:spcBef>
                <a:spcPts val="0"/>
              </a:spcBef>
              <a:buSzPct val="100000"/>
            </a:pPr>
            <a:r>
              <a:rPr lang="en" sz="3200" dirty="0"/>
              <a:t>Pregnancy affects pharmacokinetics</a:t>
            </a:r>
            <a:endParaRPr lang="en-US" sz="3200" dirty="0"/>
          </a:p>
          <a:p>
            <a:pPr marL="457200" indent="-228600">
              <a:spcBef>
                <a:spcPts val="0"/>
              </a:spcBef>
              <a:buSzPct val="100000"/>
            </a:pPr>
            <a:r>
              <a:rPr lang="en" sz="3200" dirty="0"/>
              <a:t>Methadone treatment initiated ASAP</a:t>
            </a:r>
          </a:p>
          <a:p>
            <a:pPr marL="457200" lvl="0" indent="-228600" rtl="0">
              <a:spcBef>
                <a:spcPts val="0"/>
              </a:spcBef>
              <a:buSzPct val="100000"/>
            </a:pPr>
            <a:r>
              <a:rPr lang="en" sz="3200" dirty="0"/>
              <a:t>Buprenorphine monotherapy is alternative to methadone</a:t>
            </a:r>
          </a:p>
          <a:p>
            <a:pPr marL="457200" lvl="0" indent="-228600" rtl="0">
              <a:spcBef>
                <a:spcPts val="0"/>
              </a:spcBef>
              <a:buSzPct val="100000"/>
            </a:pPr>
            <a:r>
              <a:rPr lang="en" sz="3200" dirty="0"/>
              <a:t>Discontinue naltrexone if relapse risk low</a:t>
            </a:r>
          </a:p>
          <a:p>
            <a:pPr marL="457200" lvl="0" indent="-228600" rtl="0">
              <a:spcBef>
                <a:spcPts val="0"/>
              </a:spcBef>
              <a:buSzPct val="100000"/>
            </a:pPr>
            <a:r>
              <a:rPr lang="en" sz="3200" dirty="0"/>
              <a:t>No naloxone unless overdose</a:t>
            </a:r>
          </a:p>
          <a:p>
            <a:pPr marL="457200" lvl="0" indent="-228600">
              <a:spcBef>
                <a:spcPts val="0"/>
              </a:spcBef>
              <a:buSzPct val="100000"/>
            </a:pPr>
            <a:r>
              <a:rPr lang="en" sz="3200" dirty="0"/>
              <a:t>Breastfeeding encouraged with methadone and buprenorphine </a:t>
            </a:r>
          </a:p>
        </p:txBody>
      </p:sp>
      <p:pic>
        <p:nvPicPr>
          <p:cNvPr id="5" name="Picture 4" descr="pregnant-woma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482" y="0"/>
            <a:ext cx="2448018" cy="1632012"/>
          </a:xfrm>
          <a:prstGeom prst="rect">
            <a:avLst/>
          </a:prstGeom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sp>
        <p:nvSpPr>
          <p:cNvPr id="7" name="Shape 201"/>
          <p:cNvSpPr txBox="1">
            <a:spLocks/>
          </p:cNvSpPr>
          <p:nvPr/>
        </p:nvSpPr>
        <p:spPr>
          <a:xfrm>
            <a:off x="1817866" y="913304"/>
            <a:ext cx="8229600" cy="692182"/>
          </a:xfrm>
          <a:prstGeom prst="rect">
            <a:avLst/>
          </a:prstGeom>
        </p:spPr>
        <p:txBody>
          <a:bodyPr vert="horz" lIns="91425" tIns="91425" rIns="91425" bIns="91425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4800" b="1" i="0" u="none" strike="noStrike" kern="1200" cap="none" spc="0" normalizeH="0" baseline="0" noProof="0">
                <a:ln w="500">
                  <a:solidFill>
                    <a:schemeClr val="tx2">
                      <a:shade val="20000"/>
                      <a:satMod val="350000"/>
                    </a:schemeClr>
                  </a:solidFill>
                </a:ln>
                <a:solidFill>
                  <a:schemeClr val="tx2">
                    <a:tint val="100000"/>
                    <a:satMod val="2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Pregnant Women</a:t>
            </a:r>
            <a:endParaRPr kumimoji="0" lang="en" sz="4800" b="1" i="0" u="none" strike="noStrike" kern="1200" cap="none" spc="0" normalizeH="0" baseline="0" noProof="0" dirty="0">
              <a:ln w="500">
                <a:solidFill>
                  <a:schemeClr val="tx2">
                    <a:shade val="20000"/>
                    <a:satMod val="350000"/>
                  </a:schemeClr>
                </a:solidFill>
              </a:ln>
              <a:solidFill>
                <a:schemeClr val="tx2">
                  <a:tint val="100000"/>
                  <a:satMod val="2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regnanc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1" cy="68580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24968" y="5453529"/>
            <a:ext cx="651903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06204C"/>
                </a:solidFill>
              </a:rPr>
              <a:t>Treatment for Pregnant Women </a:t>
            </a:r>
          </a:p>
          <a:p>
            <a:r>
              <a:rPr lang="en-US" sz="3600" b="1" dirty="0">
                <a:solidFill>
                  <a:srgbClr val="06204C"/>
                </a:solidFill>
              </a:rPr>
              <a:t>Summary</a:t>
            </a:r>
          </a:p>
        </p:txBody>
      </p:sp>
    </p:spTree>
  </p:cSld>
  <p:clrMapOvr>
    <a:masterClrMapping/>
  </p:clrMapOvr>
  <p:transition spd="slow">
    <p:cut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 txBox="1">
            <a:spLocks noGrp="1"/>
          </p:cNvSpPr>
          <p:nvPr>
            <p:ph idx="1"/>
          </p:nvPr>
        </p:nvSpPr>
        <p:spPr>
          <a:xfrm>
            <a:off x="457200" y="1727200"/>
            <a:ext cx="82296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SzPct val="100000"/>
            </a:pPr>
            <a:r>
              <a:rPr lang="en" sz="2900" dirty="0"/>
              <a:t>Correct diagnosis &amp; target suitable for treatment identified</a:t>
            </a:r>
          </a:p>
          <a:p>
            <a:pPr marL="457200" lvl="0" indent="-228600" rtl="0">
              <a:spcBef>
                <a:spcPts val="0"/>
              </a:spcBef>
              <a:buSzPct val="100000"/>
            </a:pPr>
            <a:r>
              <a:rPr lang="en" sz="2900" dirty="0"/>
              <a:t>Try non-narcotic medications first</a:t>
            </a:r>
          </a:p>
          <a:p>
            <a:pPr marL="457200" lvl="0" indent="-228600" rtl="0">
              <a:spcBef>
                <a:spcPts val="0"/>
              </a:spcBef>
              <a:buSzPct val="100000"/>
            </a:pPr>
            <a:r>
              <a:rPr lang="en" sz="2900" dirty="0"/>
              <a:t>Consider methadone or buprenorphine for patients with active OUD not in treatment</a:t>
            </a:r>
          </a:p>
          <a:p>
            <a:pPr marL="457200" lvl="0" indent="-228600" rtl="0">
              <a:spcBef>
                <a:spcPts val="0"/>
              </a:spcBef>
              <a:buSzPct val="100000"/>
            </a:pPr>
            <a:r>
              <a:rPr lang="en" sz="2900" dirty="0"/>
              <a:t>Pharmacotherapy with psychosocial counseling</a:t>
            </a:r>
          </a:p>
          <a:p>
            <a:pPr marL="457200" lvl="0" indent="-228600" rtl="0">
              <a:spcBef>
                <a:spcPts val="0"/>
              </a:spcBef>
              <a:buSzPct val="100000"/>
            </a:pPr>
            <a:r>
              <a:rPr lang="en" sz="2900" dirty="0"/>
              <a:t>OUD methadone patients will require opioids in addition to regular methadone dose</a:t>
            </a:r>
          </a:p>
          <a:p>
            <a:pPr marL="457200" lvl="0" indent="-228600" rtl="0">
              <a:spcBef>
                <a:spcPts val="0"/>
              </a:spcBef>
              <a:buSzPct val="100000"/>
            </a:pPr>
            <a:r>
              <a:rPr lang="en" sz="2900" dirty="0"/>
              <a:t>Methadone w/short-acting opioid for surgery</a:t>
            </a:r>
          </a:p>
          <a:p>
            <a:pPr marL="457200" lvl="0" indent="-228600">
              <a:spcBef>
                <a:spcPts val="0"/>
              </a:spcBef>
              <a:buSzPct val="100000"/>
            </a:pPr>
            <a:r>
              <a:rPr lang="en" sz="2900" dirty="0"/>
              <a:t>Increase buprenorphine for mild acute pain</a:t>
            </a:r>
          </a:p>
        </p:txBody>
      </p:sp>
      <p:sp>
        <p:nvSpPr>
          <p:cNvPr id="218" name="Shape 218"/>
          <p:cNvSpPr txBox="1">
            <a:spLocks noGrp="1"/>
          </p:cNvSpPr>
          <p:nvPr>
            <p:ph type="title"/>
          </p:nvPr>
        </p:nvSpPr>
        <p:spPr>
          <a:xfrm>
            <a:off x="2057400" y="565118"/>
            <a:ext cx="8229600" cy="692182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 sz="4800" dirty="0"/>
              <a:t>Individuals with Pain</a:t>
            </a:r>
          </a:p>
        </p:txBody>
      </p:sp>
      <p:pic>
        <p:nvPicPr>
          <p:cNvPr id="4" name="Picture 3" descr="4129400323_a89a448ebe_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333" y="0"/>
            <a:ext cx="2265133" cy="1511268"/>
          </a:xfrm>
          <a:prstGeom prst="rect">
            <a:avLst/>
          </a:prstGeom>
          <a:ln>
            <a:solidFill>
              <a:srgbClr val="F6DE55"/>
            </a:solidFill>
          </a:ln>
          <a:effectLst>
            <a:outerShdw blurRad="50800" dist="76200" dir="270000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cut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" sz="3200" dirty="0"/>
              <a:t>Discontinue buprenorphine, start high potency opioid for severe acute pain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 sz="3200" dirty="0"/>
              <a:t>Consult w/surgeon &amp; anesthesiologist before discontinuing buprenorphine for surgery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 sz="3200" dirty="0"/>
              <a:t>Treat naltrexone patients with mild pain NSAIDs and with ketorolac for severe pain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 sz="3200" dirty="0"/>
              <a:t>Discontinue naltrexone 72 hours prior to surgery; </a:t>
            </a:r>
            <a:r>
              <a:rPr lang="en-US" sz="3200" dirty="0"/>
              <a:t>ER</a:t>
            </a:r>
            <a:r>
              <a:rPr lang="en" sz="3200" dirty="0"/>
              <a:t> naltrexone 30 days prior </a:t>
            </a:r>
          </a:p>
        </p:txBody>
      </p:sp>
      <p:pic>
        <p:nvPicPr>
          <p:cNvPr id="4" name="Picture 3" descr="4129400323_a89a448ebe_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333" y="0"/>
            <a:ext cx="2265133" cy="1511268"/>
          </a:xfrm>
          <a:prstGeom prst="rect">
            <a:avLst/>
          </a:prstGeom>
          <a:ln>
            <a:solidFill>
              <a:srgbClr val="F6DE55"/>
            </a:solidFill>
          </a:ln>
          <a:effectLst>
            <a:outerShdw blurRad="50800" dist="76200" dir="2700000">
              <a:srgbClr val="000000">
                <a:alpha val="43000"/>
              </a:srgbClr>
            </a:outerShdw>
          </a:effectLst>
        </p:spPr>
      </p:pic>
      <p:sp>
        <p:nvSpPr>
          <p:cNvPr id="6" name="Shape 218"/>
          <p:cNvSpPr txBox="1">
            <a:spLocks noGrp="1"/>
          </p:cNvSpPr>
          <p:nvPr>
            <p:ph type="title"/>
          </p:nvPr>
        </p:nvSpPr>
        <p:spPr>
          <a:xfrm>
            <a:off x="2057400" y="565118"/>
            <a:ext cx="8229600" cy="692182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 sz="4800" dirty="0"/>
              <a:t>Individuals with Pain</a:t>
            </a:r>
          </a:p>
        </p:txBody>
      </p:sp>
    </p:spTree>
  </p:cSld>
  <p:clrMapOvr>
    <a:masterClrMapping/>
  </p:clrMapOvr>
  <p:transition spd="slow">
    <p:cut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 txBox="1">
            <a:spLocks noGrp="1"/>
          </p:cNvSpPr>
          <p:nvPr>
            <p:ph idx="1"/>
          </p:nvPr>
        </p:nvSpPr>
        <p:spPr>
          <a:xfrm>
            <a:off x="457200" y="2084494"/>
            <a:ext cx="82296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" sz="3200" dirty="0"/>
              <a:t>Consider all treatment options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 sz="3200" dirty="0"/>
              <a:t>Opioid agonists, antagonists use appropriate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 sz="3200" dirty="0"/>
              <a:t>Psychosocial treatment recommended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 sz="3200" dirty="0"/>
              <a:t>Concurrent practices to reduce infection from STDs and blood-borne viruses</a:t>
            </a:r>
          </a:p>
          <a:p>
            <a:pPr marL="457200" lvl="0" indent="-228600">
              <a:spcBef>
                <a:spcPts val="0"/>
              </a:spcBef>
            </a:pPr>
            <a:r>
              <a:rPr lang="en" sz="3200" dirty="0"/>
              <a:t>Benefit from treatment in specialized facilities with multidimensional services</a:t>
            </a:r>
          </a:p>
        </p:txBody>
      </p:sp>
      <p:sp>
        <p:nvSpPr>
          <p:cNvPr id="195" name="Shape 195"/>
          <p:cNvSpPr txBox="1">
            <a:spLocks noGrp="1"/>
          </p:cNvSpPr>
          <p:nvPr>
            <p:ph type="title"/>
          </p:nvPr>
        </p:nvSpPr>
        <p:spPr>
          <a:xfrm>
            <a:off x="2019300" y="1049870"/>
            <a:ext cx="8229600" cy="692182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 sz="4800" dirty="0"/>
              <a:t>Adolescents</a:t>
            </a:r>
          </a:p>
        </p:txBody>
      </p:sp>
      <p:pic>
        <p:nvPicPr>
          <p:cNvPr id="4" name="Picture 3" descr="adolescen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6738" y="0"/>
            <a:ext cx="2177262" cy="1688570"/>
          </a:xfrm>
          <a:prstGeom prst="rect">
            <a:avLst/>
          </a:prstGeom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cut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" sz="3200" dirty="0"/>
              <a:t>Comprehensive mental health status assessment to determine if stable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 sz="3200" dirty="0"/>
              <a:t>Reduce, manage, &amp; monitor suicide risk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 sz="3200" dirty="0"/>
              <a:t>Ask about suicide ideation and behavior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 sz="3200" dirty="0"/>
              <a:t>Assess psychiatric disorder at onset of agonist or antagonist treatment</a:t>
            </a:r>
          </a:p>
          <a:p>
            <a:pPr marL="457200" lvl="0" indent="-228600">
              <a:spcBef>
                <a:spcPts val="0"/>
              </a:spcBef>
            </a:pPr>
            <a:r>
              <a:rPr lang="en" sz="3200" dirty="0"/>
              <a:t>Pharmacotherapy + psychosocial treatment for OUD &amp; co-occurring psychiatric disorder</a:t>
            </a:r>
          </a:p>
        </p:txBody>
      </p:sp>
      <p:sp>
        <p:nvSpPr>
          <p:cNvPr id="230" name="Shape 230"/>
          <p:cNvSpPr txBox="1">
            <a:spLocks noGrp="1"/>
          </p:cNvSpPr>
          <p:nvPr>
            <p:ph type="title"/>
          </p:nvPr>
        </p:nvSpPr>
        <p:spPr>
          <a:xfrm>
            <a:off x="4365978" y="1049870"/>
            <a:ext cx="8229600" cy="692182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algn="l">
              <a:spcBef>
                <a:spcPts val="0"/>
              </a:spcBef>
              <a:buNone/>
            </a:pPr>
            <a:r>
              <a:rPr lang="en" dirty="0"/>
              <a:t>Co-Occurring </a:t>
            </a:r>
            <a:br>
              <a:rPr lang="en-US" dirty="0"/>
            </a:br>
            <a:r>
              <a:rPr lang="en" dirty="0"/>
              <a:t>Psychiatric Disorders</a:t>
            </a:r>
          </a:p>
        </p:txBody>
      </p:sp>
      <p:pic>
        <p:nvPicPr>
          <p:cNvPr id="4" name="Picture 3" descr="mental-illness-art-800x30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415167"/>
            <a:ext cx="3538361" cy="1326885"/>
          </a:xfrm>
          <a:prstGeom prst="rect">
            <a:avLst/>
          </a:prstGeom>
          <a:ln>
            <a:solidFill>
              <a:srgbClr val="F6DE55"/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idx="1"/>
          </p:nvPr>
        </p:nvSpPr>
        <p:spPr>
          <a:xfrm>
            <a:off x="208428" y="1937917"/>
            <a:ext cx="82296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SzPct val="100000"/>
            </a:pPr>
            <a:r>
              <a:rPr lang="en" sz="3200" dirty="0"/>
              <a:t>FDA-approved medications to treat </a:t>
            </a:r>
            <a:r>
              <a:rPr lang="en-US" sz="3200" dirty="0"/>
              <a:t>OUD </a:t>
            </a:r>
            <a:r>
              <a:rPr lang="en" sz="3200" dirty="0"/>
              <a:t>are clinical &amp; cost-effective interventions 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 sz="2400" dirty="0"/>
              <a:t>Saves </a:t>
            </a:r>
            <a:r>
              <a:rPr lang="en-US" sz="2400" dirty="0"/>
              <a:t>lives, saves money</a:t>
            </a:r>
            <a:endParaRPr lang="en" sz="2400" dirty="0"/>
          </a:p>
          <a:p>
            <a:pPr marL="914400" lvl="1" indent="-228600" rtl="0">
              <a:spcBef>
                <a:spcPts val="0"/>
              </a:spcBef>
            </a:pPr>
            <a:r>
              <a:rPr lang="en" sz="2400" dirty="0"/>
              <a:t>One component</a:t>
            </a:r>
            <a:r>
              <a:rPr lang="en-US" sz="2400" dirty="0"/>
              <a:t>, along </a:t>
            </a:r>
            <a:r>
              <a:rPr lang="en" sz="2400" dirty="0"/>
              <a:t>with psychosocial treatment</a:t>
            </a:r>
          </a:p>
          <a:p>
            <a:pPr marL="457200" lvl="0" indent="-228600" rtl="0">
              <a:spcBef>
                <a:spcPts val="0"/>
              </a:spcBef>
              <a:buSzPct val="100000"/>
            </a:pPr>
            <a:r>
              <a:rPr lang="en" sz="3200" dirty="0"/>
              <a:t>30% of treatment programs offer medication</a:t>
            </a:r>
          </a:p>
          <a:p>
            <a:pPr marL="457200" lvl="0" indent="-228600" rtl="0">
              <a:spcBef>
                <a:spcPts val="0"/>
              </a:spcBef>
              <a:buSzPct val="100000"/>
            </a:pPr>
            <a:r>
              <a:rPr lang="en" sz="3200" dirty="0"/>
              <a:t>Less than half of eligible treatment program patients receive medications</a:t>
            </a:r>
          </a:p>
          <a:p>
            <a:pPr marL="457200" lvl="0" indent="-228600" rtl="0">
              <a:spcBef>
                <a:spcPts val="0"/>
              </a:spcBef>
              <a:buSzPct val="100000"/>
            </a:pPr>
            <a:r>
              <a:rPr lang="en" sz="3200" dirty="0"/>
              <a:t>Missed opportunity to utilize most effective treatments</a:t>
            </a:r>
          </a:p>
          <a:p>
            <a:pPr lvl="0">
              <a:spcBef>
                <a:spcPts val="0"/>
              </a:spcBef>
              <a:buNone/>
            </a:pPr>
            <a:endParaRPr sz="2400" dirty="0"/>
          </a:p>
        </p:txBody>
      </p:sp>
      <p:sp>
        <p:nvSpPr>
          <p:cNvPr id="88" name="Shape 88"/>
          <p:cNvSpPr txBox="1">
            <a:spLocks noGrp="1"/>
          </p:cNvSpPr>
          <p:nvPr>
            <p:ph type="title"/>
          </p:nvPr>
        </p:nvSpPr>
        <p:spPr>
          <a:xfrm>
            <a:off x="-410977" y="1049870"/>
            <a:ext cx="8229600" cy="692182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 sz="4800" dirty="0"/>
              <a:t>Premise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0028" y="110715"/>
            <a:ext cx="1878309" cy="1878309"/>
          </a:xfrm>
          <a:prstGeom prst="rect">
            <a:avLst/>
          </a:prstGeom>
          <a:ln>
            <a:solidFill>
              <a:srgbClr val="F6DE55"/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cut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 txBox="1">
            <a:spLocks noGrp="1"/>
          </p:cNvSpPr>
          <p:nvPr>
            <p:ph idx="1"/>
          </p:nvPr>
        </p:nvSpPr>
        <p:spPr>
          <a:xfrm>
            <a:off x="457200" y="2192867"/>
            <a:ext cx="82296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" sz="3200" dirty="0"/>
              <a:t>Be aware of interactions between psychiatric medications and OUD</a:t>
            </a:r>
          </a:p>
          <a:p>
            <a:pPr marL="457200" lvl="0" indent="-228600">
              <a:spcBef>
                <a:spcPts val="0"/>
              </a:spcBef>
            </a:pPr>
            <a:r>
              <a:rPr lang="en" sz="3200" dirty="0"/>
              <a:t>Assertive Community </a:t>
            </a:r>
            <a:r>
              <a:rPr lang="en-US" sz="3200" dirty="0"/>
              <a:t>T</a:t>
            </a:r>
            <a:r>
              <a:rPr lang="en" sz="3200" dirty="0"/>
              <a:t>reatment </a:t>
            </a:r>
            <a:r>
              <a:rPr lang="en-US" sz="3200" dirty="0"/>
              <a:t>(ACT) </a:t>
            </a:r>
            <a:r>
              <a:rPr lang="en" sz="3200" dirty="0"/>
              <a:t>for schizophrenia and OUD w/history of hospitalization or homelessness  </a:t>
            </a:r>
          </a:p>
        </p:txBody>
      </p:sp>
      <p:sp>
        <p:nvSpPr>
          <p:cNvPr id="236" name="Shape 236"/>
          <p:cNvSpPr txBox="1">
            <a:spLocks noGrp="1"/>
          </p:cNvSpPr>
          <p:nvPr>
            <p:ph type="title"/>
          </p:nvPr>
        </p:nvSpPr>
        <p:spPr>
          <a:xfrm>
            <a:off x="4280714" y="1049870"/>
            <a:ext cx="8229600" cy="692182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r>
              <a:rPr lang="en" dirty="0"/>
              <a:t>Co-Occurring </a:t>
            </a:r>
            <a:br>
              <a:rPr lang="en-US" dirty="0"/>
            </a:br>
            <a:r>
              <a:rPr lang="en" dirty="0"/>
              <a:t>Psychiatric Disorders</a:t>
            </a:r>
          </a:p>
        </p:txBody>
      </p:sp>
      <p:pic>
        <p:nvPicPr>
          <p:cNvPr id="4" name="Picture 3" descr="mental-illness-art-800x30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415167"/>
            <a:ext cx="3538361" cy="1326885"/>
          </a:xfrm>
          <a:prstGeom prst="rect">
            <a:avLst/>
          </a:prstGeom>
          <a:ln>
            <a:solidFill>
              <a:srgbClr val="F6DE55"/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cut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 txBox="1">
            <a:spLocks noGrp="1"/>
          </p:cNvSpPr>
          <p:nvPr>
            <p:ph idx="1"/>
          </p:nvPr>
        </p:nvSpPr>
        <p:spPr>
          <a:xfrm>
            <a:off x="457200" y="2228769"/>
            <a:ext cx="82296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" sz="3200" dirty="0"/>
              <a:t>Pharmacotherapy effective regardless of length of sentenced term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 sz="3200" dirty="0"/>
              <a:t>Should get some type of pharmacotherapy and psychosocial treatment 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 sz="3200" dirty="0"/>
              <a:t>Opioid agonists and antagonists may be considered for treatment</a:t>
            </a:r>
          </a:p>
          <a:p>
            <a:pPr marL="457200" lvl="0" indent="-228600">
              <a:spcBef>
                <a:spcPts val="0"/>
              </a:spcBef>
            </a:pPr>
            <a:r>
              <a:rPr lang="en" sz="3200" dirty="0"/>
              <a:t>Pharmacotherapy </a:t>
            </a:r>
            <a:r>
              <a:rPr lang="en-US" sz="3200" dirty="0"/>
              <a:t>initiated minimum </a:t>
            </a:r>
            <a:r>
              <a:rPr lang="en" sz="3200" dirty="0"/>
              <a:t>30 days prior to release</a:t>
            </a:r>
          </a:p>
        </p:txBody>
      </p:sp>
      <p:sp>
        <p:nvSpPr>
          <p:cNvPr id="242" name="Shape 242"/>
          <p:cNvSpPr txBox="1">
            <a:spLocks noGrp="1"/>
          </p:cNvSpPr>
          <p:nvPr>
            <p:ph type="title"/>
          </p:nvPr>
        </p:nvSpPr>
        <p:spPr>
          <a:xfrm>
            <a:off x="4073623" y="996388"/>
            <a:ext cx="8229600" cy="692182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algn="l">
              <a:spcBef>
                <a:spcPts val="0"/>
              </a:spcBef>
              <a:buNone/>
            </a:pPr>
            <a:r>
              <a:rPr lang="en" dirty="0"/>
              <a:t>In Criminal </a:t>
            </a:r>
            <a:br>
              <a:rPr lang="en-US" dirty="0"/>
            </a:br>
            <a:r>
              <a:rPr lang="en" dirty="0"/>
              <a:t>Justice System</a:t>
            </a:r>
          </a:p>
        </p:txBody>
      </p:sp>
      <p:pic>
        <p:nvPicPr>
          <p:cNvPr id="4" name="Picture 3" descr="criminal justic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186" y="-1"/>
            <a:ext cx="2885369" cy="2164027"/>
          </a:xfrm>
          <a:prstGeom prst="rect">
            <a:avLst/>
          </a:prstGeom>
          <a:ln>
            <a:solidFill>
              <a:srgbClr val="F6DE55"/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cut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 txBox="1">
            <a:spLocks noGrp="1"/>
          </p:cNvSpPr>
          <p:nvPr>
            <p:ph idx="1"/>
          </p:nvPr>
        </p:nvSpPr>
        <p:spPr>
          <a:xfrm>
            <a:off x="457200" y="2130111"/>
            <a:ext cx="82296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" sz="3200" dirty="0"/>
              <a:t>Naloxone should be given for </a:t>
            </a:r>
            <a:r>
              <a:rPr lang="en-US" sz="3200" dirty="0"/>
              <a:t>                     </a:t>
            </a:r>
            <a:r>
              <a:rPr lang="en" sz="3200" dirty="0"/>
              <a:t>opioid overdose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 sz="3200" dirty="0"/>
              <a:t>Naloxone to save life of pregnant mother 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 sz="3200" dirty="0"/>
              <a:t>OUD patients &amp; family given</a:t>
            </a:r>
            <a:r>
              <a:rPr lang="en-US" sz="3200" dirty="0"/>
              <a:t> prescriptions</a:t>
            </a:r>
            <a:r>
              <a:rPr lang="en" sz="3200" dirty="0"/>
              <a:t> and trained on use of naloxone</a:t>
            </a:r>
          </a:p>
          <a:p>
            <a:pPr marL="457200" lvl="0" indent="-228600">
              <a:spcBef>
                <a:spcPts val="0"/>
              </a:spcBef>
            </a:pPr>
            <a:r>
              <a:rPr lang="en" sz="3200" dirty="0"/>
              <a:t>Police, medical 1st responders &amp; firefighters trained &amp; authorized to administer naloxone</a:t>
            </a:r>
          </a:p>
        </p:txBody>
      </p:sp>
      <p:sp>
        <p:nvSpPr>
          <p:cNvPr id="248" name="Shape 248"/>
          <p:cNvSpPr txBox="1">
            <a:spLocks noGrp="1"/>
          </p:cNvSpPr>
          <p:nvPr>
            <p:ph type="title"/>
          </p:nvPr>
        </p:nvSpPr>
        <p:spPr>
          <a:xfrm>
            <a:off x="713539" y="1181174"/>
            <a:ext cx="8229600" cy="692182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algn="l">
              <a:spcBef>
                <a:spcPts val="0"/>
              </a:spcBef>
              <a:buNone/>
            </a:pPr>
            <a:r>
              <a:rPr lang="en" sz="4800" dirty="0"/>
              <a:t>Naloxone for </a:t>
            </a:r>
            <a:br>
              <a:rPr lang="en-US" sz="4800" dirty="0"/>
            </a:br>
            <a:r>
              <a:rPr lang="en" sz="4800" dirty="0"/>
              <a:t>Opioid Overdose</a:t>
            </a:r>
          </a:p>
        </p:txBody>
      </p:sp>
      <p:pic>
        <p:nvPicPr>
          <p:cNvPr id="5" name="Picture 4" descr="Amanda-Hourglas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2826" y="195501"/>
            <a:ext cx="1870313" cy="2304550"/>
          </a:xfrm>
          <a:prstGeom prst="rect">
            <a:avLst/>
          </a:prstGeom>
          <a:ln w="6350" cmpd="sng">
            <a:solidFill>
              <a:srgbClr val="F6DE55"/>
            </a:solidFill>
          </a:ln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65000"/>
          </a:schemeClr>
        </a:solid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569176" y="385800"/>
            <a:ext cx="2395527" cy="884126"/>
          </a:xfrm>
          <a:prstGeom prst="roundRect">
            <a:avLst/>
          </a:prstGeom>
          <a:solidFill>
            <a:schemeClr val="tx2"/>
          </a:solidFill>
          <a:ln>
            <a:solidFill>
              <a:schemeClr val="bg1"/>
            </a:solidFill>
          </a:ln>
          <a:effectLst>
            <a:glow rad="228600">
              <a:schemeClr val="accent1">
                <a:alpha val="75000"/>
              </a:schemeClr>
            </a:glow>
            <a:outerShdw blurRad="50800" dist="38100" dir="2700000" algn="br" rotWithShape="0">
              <a:srgbClr val="000000">
                <a:alpha val="43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effectLst/>
              </a:rPr>
              <a:t>Assessment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569175" y="1848626"/>
            <a:ext cx="2395527" cy="884126"/>
          </a:xfrm>
          <a:prstGeom prst="roundRect">
            <a:avLst/>
          </a:prstGeom>
          <a:solidFill>
            <a:srgbClr val="E45B00"/>
          </a:solidFill>
          <a:ln>
            <a:solidFill>
              <a:schemeClr val="bg1"/>
            </a:solidFill>
          </a:ln>
          <a:effectLst>
            <a:outerShdw blurRad="50800" dist="38100" dir="2700000" algn="br" rotWithShape="0">
              <a:srgbClr val="000000">
                <a:alpha val="43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effectLst/>
              </a:rPr>
              <a:t>Diagnosis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3569175" y="3206963"/>
            <a:ext cx="2395527" cy="884126"/>
          </a:xfrm>
          <a:prstGeom prst="roundRect">
            <a:avLst/>
          </a:prstGeom>
          <a:solidFill>
            <a:srgbClr val="804000"/>
          </a:solidFill>
          <a:ln>
            <a:solidFill>
              <a:schemeClr val="bg1"/>
            </a:solidFill>
          </a:ln>
          <a:effectLst>
            <a:outerShdw blurRad="50800" dist="38100" dir="2700000" algn="br" rotWithShape="0">
              <a:srgbClr val="000000">
                <a:alpha val="43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effectLst/>
              </a:rPr>
              <a:t>Treatment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3569176" y="4641658"/>
            <a:ext cx="2395527" cy="1101138"/>
          </a:xfrm>
          <a:prstGeom prst="roundRect">
            <a:avLst/>
          </a:prstGeom>
          <a:solidFill>
            <a:srgbClr val="00006D"/>
          </a:solidFill>
          <a:ln>
            <a:solidFill>
              <a:schemeClr val="bg1"/>
            </a:solidFill>
          </a:ln>
          <a:effectLst>
            <a:outerShdw blurRad="50800" dist="38100" dir="2700000" algn="br" rotWithShape="0">
              <a:srgbClr val="000000">
                <a:alpha val="43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effectLst/>
              </a:rPr>
              <a:t>Special Populations</a:t>
            </a:r>
          </a:p>
        </p:txBody>
      </p:sp>
      <p:cxnSp>
        <p:nvCxnSpPr>
          <p:cNvPr id="19" name="Straight Arrow Connector 18"/>
          <p:cNvCxnSpPr>
            <a:stCxn id="4" idx="2"/>
          </p:cNvCxnSpPr>
          <p:nvPr/>
        </p:nvCxnSpPr>
        <p:spPr>
          <a:xfrm rot="5400000">
            <a:off x="4473570" y="1555256"/>
            <a:ext cx="578700" cy="8041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5400000">
            <a:off x="4525815" y="2965836"/>
            <a:ext cx="474211" cy="8042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8" idx="2"/>
          </p:cNvCxnSpPr>
          <p:nvPr/>
        </p:nvCxnSpPr>
        <p:spPr>
          <a:xfrm rot="5400000">
            <a:off x="4487635" y="4362353"/>
            <a:ext cx="550569" cy="804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idx="1"/>
          </p:nvPr>
        </p:nvSpPr>
        <p:spPr>
          <a:xfrm>
            <a:off x="457200" y="1972314"/>
            <a:ext cx="82296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" sz="3200" dirty="0"/>
              <a:t>Identify &amp; refer urgent medical</a:t>
            </a:r>
            <a:r>
              <a:rPr lang="en-US" sz="3200" dirty="0"/>
              <a:t> or</a:t>
            </a:r>
            <a:r>
              <a:rPr lang="en" sz="3200" dirty="0"/>
              <a:t> psychiatric problems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 sz="3200" dirty="0"/>
              <a:t>Screen for concomitant medical conditions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 sz="3200" dirty="0"/>
              <a:t>Physical exam (comprehensive assessment)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 sz="3200" dirty="0"/>
              <a:t>Laboratory testing 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 sz="3200" dirty="0"/>
              <a:t>Pregnancy testing &amp; contraception query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 sz="3200" dirty="0"/>
              <a:t>Mental health &amp; psychiatric assessment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 sz="3200" dirty="0"/>
              <a:t>Evaluation of past &amp; current substance use</a:t>
            </a:r>
          </a:p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99" name="Shape 99"/>
          <p:cNvSpPr txBox="1">
            <a:spLocks noGrp="1"/>
          </p:cNvSpPr>
          <p:nvPr>
            <p:ph type="title"/>
          </p:nvPr>
        </p:nvSpPr>
        <p:spPr>
          <a:xfrm>
            <a:off x="646363" y="703779"/>
            <a:ext cx="8229600" cy="692182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 sz="4800" dirty="0"/>
              <a:t>Assessment</a:t>
            </a:r>
          </a:p>
        </p:txBody>
      </p:sp>
      <p:pic>
        <p:nvPicPr>
          <p:cNvPr id="6" name="Picture 5" descr="Screen Shot 2015-09-03 at 1.06.41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4558" y="147849"/>
            <a:ext cx="891405" cy="1824465"/>
          </a:xfrm>
          <a:prstGeom prst="rect">
            <a:avLst/>
          </a:prstGeom>
          <a:ln w="6350" cmpd="sng">
            <a:solidFill>
              <a:schemeClr val="accent1"/>
            </a:solidFill>
          </a:ln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idx="1"/>
          </p:nvPr>
        </p:nvSpPr>
        <p:spPr>
          <a:xfrm>
            <a:off x="215900" y="2147421"/>
            <a:ext cx="86868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" sz="3600" dirty="0"/>
              <a:t>Poorer prognosis with other substance use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 sz="3600" dirty="0"/>
              <a:t>Tobacco use query &amp; cessation counseling</a:t>
            </a:r>
          </a:p>
          <a:p>
            <a:pPr marL="457200" lvl="0" indent="-228600">
              <a:spcBef>
                <a:spcPts val="0"/>
              </a:spcBef>
            </a:pPr>
            <a:r>
              <a:rPr lang="en" sz="3600" dirty="0"/>
              <a:t>Social &amp; environmental factors assessment</a:t>
            </a:r>
          </a:p>
        </p:txBody>
      </p:sp>
      <p:sp>
        <p:nvSpPr>
          <p:cNvPr id="105" name="Shape 10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 sz="4800"/>
              <a:t>Assessment</a:t>
            </a:r>
            <a:r>
              <a:rPr lang="en"/>
              <a:t> </a:t>
            </a:r>
            <a:r>
              <a:rPr lang="en" sz="3000"/>
              <a:t>(cont’d)</a:t>
            </a:r>
          </a:p>
        </p:txBody>
      </p:sp>
      <p:pic>
        <p:nvPicPr>
          <p:cNvPr id="5" name="Picture 4" descr="Screen Shot 2015-09-03 at 1.06.41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4558" y="147849"/>
            <a:ext cx="891405" cy="1824465"/>
          </a:xfrm>
          <a:prstGeom prst="rect">
            <a:avLst/>
          </a:prstGeom>
          <a:ln w="6350" cmpd="sng">
            <a:solidFill>
              <a:srgbClr val="F6DE55"/>
            </a:solidFill>
          </a:ln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65000"/>
          </a:schemeClr>
        </a:solid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569176" y="385800"/>
            <a:ext cx="2395527" cy="884126"/>
          </a:xfrm>
          <a:prstGeom prst="roundRect">
            <a:avLst/>
          </a:prstGeom>
          <a:solidFill>
            <a:schemeClr val="tx2"/>
          </a:solidFill>
          <a:ln>
            <a:solidFill>
              <a:schemeClr val="bg1"/>
            </a:solidFill>
          </a:ln>
          <a:effectLst>
            <a:outerShdw blurRad="50800" dist="38100" dir="2700000" algn="br" rotWithShape="0">
              <a:srgbClr val="000000">
                <a:alpha val="43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effectLst/>
              </a:rPr>
              <a:t>Assessment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569175" y="1848626"/>
            <a:ext cx="2395527" cy="884126"/>
          </a:xfrm>
          <a:prstGeom prst="roundRect">
            <a:avLst/>
          </a:prstGeom>
          <a:solidFill>
            <a:srgbClr val="E45B00"/>
          </a:solidFill>
          <a:ln>
            <a:solidFill>
              <a:schemeClr val="bg1"/>
            </a:solidFill>
          </a:ln>
          <a:effectLst>
            <a:glow rad="228600">
              <a:schemeClr val="accent1">
                <a:alpha val="75000"/>
              </a:schemeClr>
            </a:glow>
            <a:outerShdw blurRad="50800" dist="38100" dir="2700000" algn="br" rotWithShape="0">
              <a:srgbClr val="000000">
                <a:alpha val="43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effectLst/>
              </a:rPr>
              <a:t>Diagnosis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3569175" y="3206963"/>
            <a:ext cx="2395527" cy="884126"/>
          </a:xfrm>
          <a:prstGeom prst="roundRect">
            <a:avLst/>
          </a:prstGeom>
          <a:solidFill>
            <a:srgbClr val="804000"/>
          </a:solidFill>
          <a:ln>
            <a:solidFill>
              <a:schemeClr val="bg1"/>
            </a:solidFill>
          </a:ln>
          <a:effectLst>
            <a:outerShdw blurRad="50800" dist="38100" dir="2700000" algn="br" rotWithShape="0">
              <a:srgbClr val="000000">
                <a:alpha val="43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effectLst/>
              </a:rPr>
              <a:t>Treatment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3569176" y="4641658"/>
            <a:ext cx="2395527" cy="1101138"/>
          </a:xfrm>
          <a:prstGeom prst="roundRect">
            <a:avLst/>
          </a:prstGeom>
          <a:solidFill>
            <a:srgbClr val="00006D"/>
          </a:solidFill>
          <a:ln>
            <a:solidFill>
              <a:schemeClr val="bg1"/>
            </a:solidFill>
          </a:ln>
          <a:effectLst>
            <a:outerShdw blurRad="50800" dist="38100" dir="2700000" algn="br" rotWithShape="0">
              <a:srgbClr val="000000">
                <a:alpha val="43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effectLst/>
              </a:rPr>
              <a:t>Special Populations</a:t>
            </a:r>
          </a:p>
        </p:txBody>
      </p:sp>
      <p:cxnSp>
        <p:nvCxnSpPr>
          <p:cNvPr id="19" name="Straight Arrow Connector 18"/>
          <p:cNvCxnSpPr>
            <a:stCxn id="4" idx="2"/>
          </p:cNvCxnSpPr>
          <p:nvPr/>
        </p:nvCxnSpPr>
        <p:spPr>
          <a:xfrm rot="5400000">
            <a:off x="4473570" y="1555256"/>
            <a:ext cx="578700" cy="8041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5400000">
            <a:off x="4525815" y="2965836"/>
            <a:ext cx="474211" cy="8042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8" idx="2"/>
          </p:cNvCxnSpPr>
          <p:nvPr/>
        </p:nvCxnSpPr>
        <p:spPr>
          <a:xfrm rot="5400000">
            <a:off x="4487635" y="4362353"/>
            <a:ext cx="550569" cy="804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>
            <a:spLocks noGrp="1"/>
          </p:cNvSpPr>
          <p:nvPr>
            <p:ph idx="1"/>
          </p:nvPr>
        </p:nvSpPr>
        <p:spPr>
          <a:xfrm>
            <a:off x="196399" y="1348685"/>
            <a:ext cx="86868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" sz="3600" dirty="0"/>
              <a:t>Provider confirms OUD diagnosis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 sz="3600" dirty="0"/>
              <a:t>History &amp; physical exam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 sz="3600" dirty="0"/>
              <a:t>Scales measure OUD withdrawal symptoms</a:t>
            </a:r>
          </a:p>
          <a:p>
            <a:pPr marL="457200" lvl="0" indent="-228600">
              <a:spcBef>
                <a:spcPts val="0"/>
              </a:spcBef>
            </a:pPr>
            <a:r>
              <a:rPr lang="en" sz="3600" dirty="0"/>
              <a:t>Frequency of urine drug testing determined </a:t>
            </a:r>
          </a:p>
        </p:txBody>
      </p:sp>
      <p:sp>
        <p:nvSpPr>
          <p:cNvPr id="111" name="Shape 11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 sz="4800"/>
              <a:t>Diagnosis</a:t>
            </a:r>
          </a:p>
        </p:txBody>
      </p:sp>
      <p:pic>
        <p:nvPicPr>
          <p:cNvPr id="5" name="Picture 4" descr="Screen Shot 2015-09-03 at 1.11.51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1379" y="217951"/>
            <a:ext cx="921819" cy="1942565"/>
          </a:xfrm>
          <a:prstGeom prst="rect">
            <a:avLst/>
          </a:prstGeom>
          <a:ln w="6350" cmpd="sng">
            <a:solidFill>
              <a:srgbClr val="F6DE55"/>
            </a:solidFill>
          </a:ln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65000"/>
          </a:schemeClr>
        </a:solid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700999" y="385799"/>
            <a:ext cx="2395527" cy="884126"/>
          </a:xfrm>
          <a:prstGeom prst="roundRect">
            <a:avLst/>
          </a:prstGeom>
          <a:solidFill>
            <a:schemeClr val="tx2"/>
          </a:solidFill>
          <a:ln>
            <a:solidFill>
              <a:schemeClr val="bg1"/>
            </a:solidFill>
          </a:ln>
          <a:effectLst>
            <a:outerShdw blurRad="50800" dist="38100" dir="2700000" algn="br" rotWithShape="0">
              <a:srgbClr val="000000">
                <a:alpha val="43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effectLst/>
              </a:rPr>
              <a:t>Assessment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2700998" y="1848625"/>
            <a:ext cx="2395527" cy="884126"/>
          </a:xfrm>
          <a:prstGeom prst="roundRect">
            <a:avLst/>
          </a:prstGeom>
          <a:solidFill>
            <a:srgbClr val="E45B00"/>
          </a:solidFill>
          <a:ln>
            <a:solidFill>
              <a:schemeClr val="bg1"/>
            </a:solidFill>
          </a:ln>
          <a:effectLst>
            <a:outerShdw blurRad="50800" dist="38100" dir="2700000" algn="br" rotWithShape="0">
              <a:srgbClr val="000000">
                <a:alpha val="43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effectLst/>
              </a:rPr>
              <a:t>Diagnosis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2700998" y="3206962"/>
            <a:ext cx="2395527" cy="884126"/>
          </a:xfrm>
          <a:prstGeom prst="roundRect">
            <a:avLst/>
          </a:prstGeom>
          <a:solidFill>
            <a:srgbClr val="804000"/>
          </a:solidFill>
          <a:ln>
            <a:solidFill>
              <a:schemeClr val="bg1"/>
            </a:solidFill>
          </a:ln>
          <a:effectLst>
            <a:glow rad="228600">
              <a:schemeClr val="accent1">
                <a:alpha val="75000"/>
              </a:schemeClr>
            </a:glow>
            <a:outerShdw blurRad="50800" dist="38100" dir="2700000" algn="br" rotWithShape="0">
              <a:srgbClr val="000000">
                <a:alpha val="43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effectLst/>
              </a:rPr>
              <a:t>Treatment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2700999" y="4641657"/>
            <a:ext cx="2395527" cy="1101138"/>
          </a:xfrm>
          <a:prstGeom prst="roundRect">
            <a:avLst/>
          </a:prstGeom>
          <a:solidFill>
            <a:srgbClr val="00006D"/>
          </a:solidFill>
          <a:ln>
            <a:solidFill>
              <a:schemeClr val="bg1"/>
            </a:solidFill>
          </a:ln>
          <a:effectLst>
            <a:outerShdw blurRad="50800" dist="38100" dir="2700000" algn="br" rotWithShape="0">
              <a:srgbClr val="000000">
                <a:alpha val="43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effectLst/>
              </a:rPr>
              <a:t>Special Populations</a:t>
            </a:r>
          </a:p>
        </p:txBody>
      </p:sp>
      <p:cxnSp>
        <p:nvCxnSpPr>
          <p:cNvPr id="19" name="Straight Arrow Connector 18"/>
          <p:cNvCxnSpPr>
            <a:stCxn id="4" idx="2"/>
          </p:cNvCxnSpPr>
          <p:nvPr/>
        </p:nvCxnSpPr>
        <p:spPr>
          <a:xfrm rot="5400000">
            <a:off x="3605393" y="1555255"/>
            <a:ext cx="578700" cy="8041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5400000">
            <a:off x="3657638" y="2965835"/>
            <a:ext cx="474211" cy="8042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8" idx="2"/>
          </p:cNvCxnSpPr>
          <p:nvPr/>
        </p:nvCxnSpPr>
        <p:spPr>
          <a:xfrm rot="5400000">
            <a:off x="3619458" y="4362352"/>
            <a:ext cx="550569" cy="804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Folded Corner 9"/>
          <p:cNvSpPr/>
          <p:nvPr/>
        </p:nvSpPr>
        <p:spPr>
          <a:xfrm>
            <a:off x="5771771" y="2451437"/>
            <a:ext cx="3372227" cy="562626"/>
          </a:xfrm>
          <a:prstGeom prst="foldedCorner">
            <a:avLst/>
          </a:prstGeom>
          <a:solidFill>
            <a:srgbClr val="804000">
              <a:alpha val="77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300" dirty="0"/>
              <a:t>Treatment Setting</a:t>
            </a:r>
          </a:p>
        </p:txBody>
      </p:sp>
      <p:sp>
        <p:nvSpPr>
          <p:cNvPr id="11" name="Folded Corner 10"/>
          <p:cNvSpPr/>
          <p:nvPr/>
        </p:nvSpPr>
        <p:spPr>
          <a:xfrm>
            <a:off x="5771772" y="3206962"/>
            <a:ext cx="3372227" cy="562626"/>
          </a:xfrm>
          <a:prstGeom prst="foldedCorner">
            <a:avLst/>
          </a:prstGeom>
          <a:solidFill>
            <a:srgbClr val="804000">
              <a:alpha val="77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dirty="0"/>
              <a:t>Treating </a:t>
            </a:r>
            <a:r>
              <a:rPr lang="en-US" sz="2200" dirty="0" err="1"/>
              <a:t>Opioid</a:t>
            </a:r>
            <a:r>
              <a:rPr lang="en-US" sz="2200" dirty="0"/>
              <a:t> Withdrawal</a:t>
            </a:r>
          </a:p>
        </p:txBody>
      </p:sp>
      <p:sp>
        <p:nvSpPr>
          <p:cNvPr id="12" name="Folded Corner 11"/>
          <p:cNvSpPr/>
          <p:nvPr/>
        </p:nvSpPr>
        <p:spPr>
          <a:xfrm>
            <a:off x="5771770" y="3928209"/>
            <a:ext cx="3372228" cy="988924"/>
          </a:xfrm>
          <a:prstGeom prst="foldedCorner">
            <a:avLst/>
          </a:prstGeom>
          <a:solidFill>
            <a:srgbClr val="804000">
              <a:alpha val="77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dirty="0"/>
              <a:t>Treating </a:t>
            </a:r>
            <a:r>
              <a:rPr lang="en-US" sz="2200" dirty="0" err="1"/>
              <a:t>w</a:t>
            </a:r>
            <a:r>
              <a:rPr lang="en-US" sz="2200" dirty="0"/>
              <a:t>/ Methadone, </a:t>
            </a:r>
            <a:r>
              <a:rPr lang="en-US" sz="2200" dirty="0" err="1"/>
              <a:t>Buprenorphine</a:t>
            </a:r>
            <a:r>
              <a:rPr lang="en-US" sz="2200" dirty="0"/>
              <a:t>, </a:t>
            </a:r>
            <a:r>
              <a:rPr lang="en-US" sz="2200" dirty="0" err="1"/>
              <a:t>Naltrexone</a:t>
            </a:r>
            <a:endParaRPr lang="en-US" sz="2200" dirty="0"/>
          </a:p>
        </p:txBody>
      </p:sp>
      <p:sp>
        <p:nvSpPr>
          <p:cNvPr id="13" name="Folded Corner 12"/>
          <p:cNvSpPr/>
          <p:nvPr/>
        </p:nvSpPr>
        <p:spPr>
          <a:xfrm>
            <a:off x="5771773" y="5180169"/>
            <a:ext cx="3372227" cy="562626"/>
          </a:xfrm>
          <a:prstGeom prst="foldedCorner">
            <a:avLst/>
          </a:prstGeom>
          <a:solidFill>
            <a:srgbClr val="804000">
              <a:alpha val="77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dirty="0"/>
              <a:t>Psychosocial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theme/theme1.xml><?xml version="1.0" encoding="utf-8"?>
<a:theme xmlns:a="http://schemas.openxmlformats.org/drawingml/2006/main" name="NolinesASAM">
  <a:themeElements>
    <a:clrScheme name="Custom 11">
      <a:dk1>
        <a:srgbClr val="06204C"/>
      </a:dk1>
      <a:lt1>
        <a:sysClr val="window" lastClr="FFFFFF"/>
      </a:lt1>
      <a:dk2>
        <a:srgbClr val="06204C"/>
      </a:dk2>
      <a:lt2>
        <a:srgbClr val="5493B2"/>
      </a:lt2>
      <a:accent1>
        <a:srgbClr val="F6DE55"/>
      </a:accent1>
      <a:accent2>
        <a:srgbClr val="F6DE55"/>
      </a:accent2>
      <a:accent3>
        <a:srgbClr val="F6DE55"/>
      </a:accent3>
      <a:accent4>
        <a:srgbClr val="F6DE55"/>
      </a:accent4>
      <a:accent5>
        <a:srgbClr val="F6DE55"/>
      </a:accent5>
      <a:accent6>
        <a:srgbClr val="F6DE55"/>
      </a:accent6>
      <a:hlink>
        <a:srgbClr val="00C8C3"/>
      </a:hlink>
      <a:folHlink>
        <a:srgbClr val="009692"/>
      </a:folHlink>
    </a:clrScheme>
    <a:fontScheme name="Deluxe">
      <a:majorFont>
        <a:latin typeface="Corbel"/>
        <a:ea typeface=""/>
        <a:cs typeface=""/>
        <a:font script="Jpan" typeface="HGｺﾞｼｯｸM"/>
        <a:font script="Hang" typeface="HY엽서L"/>
        <a:font script="Hans" typeface="华文新魏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新魏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Deluxe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280000"/>
              </a:schemeClr>
            </a:gs>
            <a:gs pos="14000">
              <a:schemeClr val="phClr">
                <a:tint val="37000"/>
                <a:satMod val="250000"/>
              </a:schemeClr>
            </a:gs>
            <a:gs pos="45000">
              <a:schemeClr val="phClr">
                <a:tint val="53000"/>
                <a:satMod val="220000"/>
              </a:schemeClr>
            </a:gs>
            <a:gs pos="65000">
              <a:schemeClr val="phClr">
                <a:tint val="53000"/>
                <a:satMod val="220000"/>
              </a:schemeClr>
            </a:gs>
            <a:gs pos="86000">
              <a:schemeClr val="phClr">
                <a:tint val="42000"/>
                <a:satMod val="240000"/>
              </a:schemeClr>
            </a:gs>
            <a:gs pos="100000">
              <a:schemeClr val="phClr">
                <a:tint val="20000"/>
                <a:satMod val="23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0000">
              <a:schemeClr val="phClr">
                <a:satMod val="150000"/>
              </a:schemeClr>
            </a:gs>
            <a:gs pos="100000">
              <a:schemeClr val="phClr">
                <a:tint val="75000"/>
                <a:satMod val="20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atMod val="14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prstMaterial="powder">
            <a:bevelT w="152400"/>
            <a:contourClr>
              <a:schemeClr val="phClr"/>
            </a:contourClr>
          </a:sp3d>
        </a:effectStyle>
        <a:effectStyle>
          <a:effectLst>
            <a:reflection blurRad="12700" stA="26000" endPos="28000" dist="38100" dir="5400000" sy="-100000"/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prstMaterial="powder">
            <a:bevelT w="190500" h="1016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3000"/>
                <a:satMod val="1550000"/>
              </a:schemeClr>
            </a:gs>
            <a:gs pos="1000">
              <a:schemeClr val="phClr">
                <a:tint val="48000"/>
                <a:satMod val="1550000"/>
              </a:schemeClr>
            </a:gs>
            <a:gs pos="90000">
              <a:schemeClr val="phClr">
                <a:shade val="18000"/>
                <a:satMod val="275000"/>
              </a:schemeClr>
            </a:gs>
          </a:gsLst>
          <a:path path="circle">
            <a:fillToRect r="210000" b="300000"/>
          </a:path>
        </a:gradFill>
        <a:gradFill rotWithShape="1">
          <a:gsLst>
            <a:gs pos="5000">
              <a:schemeClr val="phClr">
                <a:tint val="38000"/>
                <a:satMod val="1800000"/>
              </a:schemeClr>
            </a:gs>
            <a:gs pos="5000">
              <a:schemeClr val="phClr">
                <a:tint val="40000"/>
                <a:satMod val="1800000"/>
              </a:schemeClr>
            </a:gs>
            <a:gs pos="90000">
              <a:schemeClr val="phClr">
                <a:shade val="18000"/>
                <a:satMod val="275000"/>
              </a:schemeClr>
            </a:gs>
          </a:gsLst>
          <a:path path="circle">
            <a:fillToRect l="20000" t="30000" r="135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15242</TotalTime>
  <Words>1107</Words>
  <Application>Microsoft Office PowerPoint</Application>
  <PresentationFormat>On-screen Show (4:3)</PresentationFormat>
  <Paragraphs>185</Paragraphs>
  <Slides>32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6" baseType="lpstr">
      <vt:lpstr>Calibri</vt:lpstr>
      <vt:lpstr>Corbel</vt:lpstr>
      <vt:lpstr>Wingdings 2</vt:lpstr>
      <vt:lpstr>NolinesASAM</vt:lpstr>
      <vt:lpstr>MAT OPIOIDS</vt:lpstr>
      <vt:lpstr>Definitions</vt:lpstr>
      <vt:lpstr>Premise</vt:lpstr>
      <vt:lpstr>PowerPoint Presentation</vt:lpstr>
      <vt:lpstr>Assessment</vt:lpstr>
      <vt:lpstr>Assessment (cont’d)</vt:lpstr>
      <vt:lpstr>PowerPoint Presentation</vt:lpstr>
      <vt:lpstr>Diagnosis</vt:lpstr>
      <vt:lpstr>PowerPoint Presentation</vt:lpstr>
      <vt:lpstr>Treatment Setting</vt:lpstr>
      <vt:lpstr>Opioid Withdrawal  Management</vt:lpstr>
      <vt:lpstr>Opioid Withdrawal Management (cont’d)</vt:lpstr>
      <vt:lpstr>PowerPoint Presentation</vt:lpstr>
      <vt:lpstr>Methadone</vt:lpstr>
      <vt:lpstr>Methadone (cont’d)</vt:lpstr>
      <vt:lpstr>Buprenorphine</vt:lpstr>
      <vt:lpstr>Buprenorphine </vt:lpstr>
      <vt:lpstr>Naltrexone</vt:lpstr>
      <vt:lpstr>Psychosocial in Conjunction with Medications</vt:lpstr>
      <vt:lpstr>Psychosocial in Conjunction with Medications (cont’d)</vt:lpstr>
      <vt:lpstr>Medications for OUD Treatment</vt:lpstr>
      <vt:lpstr>PowerPoint Presentation</vt:lpstr>
      <vt:lpstr>Pregnant Women</vt:lpstr>
      <vt:lpstr>PowerPoint Presentation</vt:lpstr>
      <vt:lpstr>PowerPoint Presentation</vt:lpstr>
      <vt:lpstr>Individuals with Pain</vt:lpstr>
      <vt:lpstr>Individuals with Pain</vt:lpstr>
      <vt:lpstr>Adolescents</vt:lpstr>
      <vt:lpstr>Co-Occurring  Psychiatric Disorders</vt:lpstr>
      <vt:lpstr>Co-Occurring  Psychiatric Disorders</vt:lpstr>
      <vt:lpstr>In Criminal  Justice System</vt:lpstr>
      <vt:lpstr>Naloxone for  Opioid Overdose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Christin Glover</dc:creator>
  <cp:lastModifiedBy>Amanda Tekely</cp:lastModifiedBy>
  <cp:revision>77</cp:revision>
  <dcterms:created xsi:type="dcterms:W3CDTF">2015-09-04T14:39:20Z</dcterms:created>
  <dcterms:modified xsi:type="dcterms:W3CDTF">2016-10-20T20:32:44Z</dcterms:modified>
</cp:coreProperties>
</file>